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theme/themeOverride2.xml" ContentType="application/vnd.openxmlformats-officedocument.themeOverride+xml"/>
  <Override PartName="/ppt/notesSlides/notesSlide2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22.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23.xml" ContentType="application/vnd.openxmlformats-officedocument.presentationml.notesSlide+xml"/>
  <Override PartName="/ppt/theme/themeOverride7.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8.xml" ContentType="application/vnd.openxmlformats-officedocument.themeOverride+xml"/>
  <Override PartName="/ppt/notesSlides/notesSlide29.xml" ContentType="application/vnd.openxmlformats-officedocument.presentationml.notesSlide+xml"/>
  <Override PartName="/ppt/theme/themeOverride9.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0.xml" ContentType="application/vnd.openxmlformats-officedocument.themeOverride+xml"/>
  <Override PartName="/ppt/notesSlides/notesSlide32.xml" ContentType="application/vnd.openxmlformats-officedocument.presentationml.notesSlide+xml"/>
  <Override PartName="/ppt/theme/themeOverride1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261" r:id="rId3"/>
    <p:sldId id="257" r:id="rId4"/>
    <p:sldId id="262" r:id="rId5"/>
    <p:sldId id="278" r:id="rId6"/>
    <p:sldId id="258" r:id="rId7"/>
    <p:sldId id="263" r:id="rId8"/>
    <p:sldId id="264" r:id="rId9"/>
    <p:sldId id="271" r:id="rId10"/>
    <p:sldId id="266" r:id="rId11"/>
    <p:sldId id="267" r:id="rId12"/>
    <p:sldId id="295" r:id="rId13"/>
    <p:sldId id="272" r:id="rId14"/>
    <p:sldId id="268" r:id="rId15"/>
    <p:sldId id="259" r:id="rId16"/>
    <p:sldId id="297" r:id="rId17"/>
    <p:sldId id="280" r:id="rId18"/>
    <p:sldId id="279" r:id="rId19"/>
    <p:sldId id="269" r:id="rId20"/>
    <p:sldId id="270" r:id="rId21"/>
    <p:sldId id="275" r:id="rId22"/>
    <p:sldId id="282" r:id="rId23"/>
    <p:sldId id="276" r:id="rId24"/>
    <p:sldId id="289" r:id="rId25"/>
    <p:sldId id="291" r:id="rId26"/>
    <p:sldId id="290" r:id="rId27"/>
    <p:sldId id="284" r:id="rId28"/>
    <p:sldId id="292" r:id="rId29"/>
    <p:sldId id="298" r:id="rId30"/>
    <p:sldId id="299" r:id="rId31"/>
    <p:sldId id="293" r:id="rId32"/>
    <p:sldId id="300" r:id="rId33"/>
    <p:sldId id="301" r:id="rId34"/>
    <p:sldId id="302" r:id="rId35"/>
    <p:sldId id="285" r:id="rId36"/>
    <p:sldId id="287" r:id="rId37"/>
    <p:sldId id="286" r:id="rId38"/>
    <p:sldId id="288" r:id="rId39"/>
    <p:sldId id="303" r:id="rId40"/>
    <p:sldId id="309" r:id="rId41"/>
    <p:sldId id="304" r:id="rId42"/>
    <p:sldId id="307" r:id="rId43"/>
    <p:sldId id="305" r:id="rId44"/>
    <p:sldId id="306" r:id="rId45"/>
    <p:sldId id="308" r:id="rId46"/>
    <p:sldId id="319" r:id="rId47"/>
    <p:sldId id="320" r:id="rId48"/>
    <p:sldId id="321" r:id="rId49"/>
    <p:sldId id="317" r:id="rId50"/>
    <p:sldId id="318" r:id="rId51"/>
    <p:sldId id="281" r:id="rId52"/>
    <p:sldId id="294" r:id="rId53"/>
    <p:sldId id="296" r:id="rId54"/>
    <p:sldId id="273" r:id="rId55"/>
    <p:sldId id="277" r:id="rId56"/>
    <p:sldId id="28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1"/>
    <p:restoredTop sz="94830"/>
  </p:normalViewPr>
  <p:slideViewPr>
    <p:cSldViewPr snapToGrid="0">
      <p:cViewPr varScale="1">
        <p:scale>
          <a:sx n="121" d="100"/>
          <a:sy n="121" d="100"/>
        </p:scale>
        <p:origin x="1008" y="176"/>
      </p:cViewPr>
      <p:guideLst/>
    </p:cSldViewPr>
  </p:slideViewPr>
  <p:outlineViewPr>
    <p:cViewPr>
      <p:scale>
        <a:sx n="33" d="100"/>
        <a:sy n="33" d="100"/>
      </p:scale>
      <p:origin x="0" y="-30128"/>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00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J. Ramirez" userId="d8999282404e37bd" providerId="LiveId" clId="{D824E886-336B-5047-8E94-348F74119637}"/>
    <pc:docChg chg="modSld">
      <pc:chgData name="Carlos J. Ramirez" userId="d8999282404e37bd" providerId="LiveId" clId="{D824E886-336B-5047-8E94-348F74119637}" dt="2024-06-02T11:27:37.278" v="3" actId="20577"/>
      <pc:docMkLst>
        <pc:docMk/>
      </pc:docMkLst>
      <pc:sldChg chg="modSp mod">
        <pc:chgData name="Carlos J. Ramirez" userId="d8999282404e37bd" providerId="LiveId" clId="{D824E886-336B-5047-8E94-348F74119637}" dt="2024-06-02T11:27:37.278" v="3" actId="20577"/>
        <pc:sldMkLst>
          <pc:docMk/>
          <pc:sldMk cId="1135738581" sldId="296"/>
        </pc:sldMkLst>
        <pc:spChg chg="mod">
          <ac:chgData name="Carlos J. Ramirez" userId="d8999282404e37bd" providerId="LiveId" clId="{D824E886-336B-5047-8E94-348F74119637}" dt="2024-06-02T11:27:37.278" v="3" actId="20577"/>
          <ac:spMkLst>
            <pc:docMk/>
            <pc:sldMk cId="1135738581" sldId="296"/>
            <ac:spMk id="3" creationId="{49114282-636A-9657-B91F-C16D2251AF6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3A1F1F-8F34-4F92-8268-511455992FB4}"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616DA37C-EE41-4C5B-9689-A28AF7A67771}">
      <dgm:prSet/>
      <dgm:spPr/>
      <dgm:t>
        <a:bodyPr/>
        <a:lstStyle/>
        <a:p>
          <a:pPr>
            <a:lnSpc>
              <a:spcPct val="100000"/>
            </a:lnSpc>
          </a:pPr>
          <a:r>
            <a:rPr lang="es-ES_tradnl" dirty="0"/>
            <a:t>GenericSuite fue diseñada para agilizar el desarrollo de aplicaciones.</a:t>
          </a:r>
          <a:endParaRPr lang="en-US" dirty="0"/>
        </a:p>
      </dgm:t>
    </dgm:pt>
    <dgm:pt modelId="{1959A808-A780-4B0E-8D47-F46A0C76746A}" type="parTrans" cxnId="{D99A2FB8-A8E3-4BB4-87BD-699F0D919BBA}">
      <dgm:prSet/>
      <dgm:spPr/>
      <dgm:t>
        <a:bodyPr/>
        <a:lstStyle/>
        <a:p>
          <a:endParaRPr lang="en-US"/>
        </a:p>
      </dgm:t>
    </dgm:pt>
    <dgm:pt modelId="{5688BEFD-1AE4-44E8-81E8-E5C0B5950490}" type="sibTrans" cxnId="{D99A2FB8-A8E3-4BB4-87BD-699F0D919BBA}">
      <dgm:prSet/>
      <dgm:spPr/>
      <dgm:t>
        <a:bodyPr/>
        <a:lstStyle/>
        <a:p>
          <a:pPr>
            <a:lnSpc>
              <a:spcPct val="100000"/>
            </a:lnSpc>
          </a:pPr>
          <a:endParaRPr lang="en-US"/>
        </a:p>
      </dgm:t>
    </dgm:pt>
    <dgm:pt modelId="{0783F0F8-5261-454B-8AD8-9969F00BF3F9}">
      <dgm:prSet/>
      <dgm:spPr/>
      <dgm:t>
        <a:bodyPr/>
        <a:lstStyle/>
        <a:p>
          <a:pPr>
            <a:lnSpc>
              <a:spcPct val="100000"/>
            </a:lnSpc>
          </a:pPr>
          <a:r>
            <a:rPr lang="es-ES_tradnl" dirty="0"/>
            <a:t>Ofrece herramientas para facilitar el desarrollo de </a:t>
          </a:r>
          <a:r>
            <a:rPr lang="es-ES_tradnl" dirty="0" err="1"/>
            <a:t>APIs</a:t>
          </a:r>
          <a:r>
            <a:rPr lang="es-ES_tradnl" dirty="0"/>
            <a:t>  e interfaz de usuario.</a:t>
          </a:r>
          <a:endParaRPr lang="en-US" dirty="0"/>
        </a:p>
      </dgm:t>
    </dgm:pt>
    <dgm:pt modelId="{EDE680D9-CD35-4AD3-B5FE-57DF829CBCD5}" type="parTrans" cxnId="{2A464E71-1DC8-498D-AF7A-74A6D593C601}">
      <dgm:prSet/>
      <dgm:spPr/>
      <dgm:t>
        <a:bodyPr/>
        <a:lstStyle/>
        <a:p>
          <a:endParaRPr lang="en-US"/>
        </a:p>
      </dgm:t>
    </dgm:pt>
    <dgm:pt modelId="{C32D2220-A3EF-4791-A13F-F889852EAD89}" type="sibTrans" cxnId="{2A464E71-1DC8-498D-AF7A-74A6D593C601}">
      <dgm:prSet/>
      <dgm:spPr/>
      <dgm:t>
        <a:bodyPr/>
        <a:lstStyle/>
        <a:p>
          <a:pPr>
            <a:lnSpc>
              <a:spcPct val="100000"/>
            </a:lnSpc>
          </a:pPr>
          <a:endParaRPr lang="en-US"/>
        </a:p>
      </dgm:t>
    </dgm:pt>
    <dgm:pt modelId="{C76A312E-4AA9-4C71-A420-2BE8BB1180B7}">
      <dgm:prSet/>
      <dgm:spPr/>
      <dgm:t>
        <a:bodyPr/>
        <a:lstStyle/>
        <a:p>
          <a:pPr>
            <a:lnSpc>
              <a:spcPct val="100000"/>
            </a:lnSpc>
          </a:pPr>
          <a:r>
            <a:rPr lang="es-ES_tradnl" dirty="0"/>
            <a:t>Posee un conjunto de utilidades que facilitan las tareas en el ciclo de vida de desarrollo de software (SDLC).</a:t>
          </a:r>
          <a:endParaRPr lang="en-US" dirty="0"/>
        </a:p>
      </dgm:t>
    </dgm:pt>
    <dgm:pt modelId="{FAE0DC23-7456-4031-8514-D2C5F27C2C33}" type="parTrans" cxnId="{CC7E4974-C1AD-4FF4-84B3-9519A8F72E76}">
      <dgm:prSet/>
      <dgm:spPr/>
      <dgm:t>
        <a:bodyPr/>
        <a:lstStyle/>
        <a:p>
          <a:endParaRPr lang="en-US"/>
        </a:p>
      </dgm:t>
    </dgm:pt>
    <dgm:pt modelId="{A21F3D25-B60C-420E-8E43-352DF84C41D5}" type="sibTrans" cxnId="{CC7E4974-C1AD-4FF4-84B3-9519A8F72E76}">
      <dgm:prSet/>
      <dgm:spPr/>
      <dgm:t>
        <a:bodyPr/>
        <a:lstStyle/>
        <a:p>
          <a:endParaRPr lang="en-US"/>
        </a:p>
      </dgm:t>
    </dgm:pt>
    <dgm:pt modelId="{A941BAC1-CDEC-DE48-8CE9-99B9EB9F3A91}">
      <dgm:prSet/>
      <dgm:spPr/>
      <dgm:t>
        <a:bodyPr/>
        <a:lstStyle/>
        <a:p>
          <a:pPr>
            <a:lnSpc>
              <a:spcPct val="100000"/>
            </a:lnSpc>
          </a:pPr>
          <a:r>
            <a:rPr lang="es-ES_tradnl"/>
            <a:t>El desarrollo de software se enfrenta constantemente a desafíos de eficiencia y reutilización de código.</a:t>
          </a:r>
          <a:endParaRPr lang="en-US" dirty="0"/>
        </a:p>
      </dgm:t>
    </dgm:pt>
    <dgm:pt modelId="{34692D18-F28E-CF4C-82D0-811821D723CA}" type="parTrans" cxnId="{64599A97-03D6-9C47-8992-2C39B894C43C}">
      <dgm:prSet/>
      <dgm:spPr/>
      <dgm:t>
        <a:bodyPr/>
        <a:lstStyle/>
        <a:p>
          <a:endParaRPr lang="en-US"/>
        </a:p>
      </dgm:t>
    </dgm:pt>
    <dgm:pt modelId="{747800A4-9FAB-5C41-8AB9-A46946CC151A}" type="sibTrans" cxnId="{64599A97-03D6-9C47-8992-2C39B894C43C}">
      <dgm:prSet/>
      <dgm:spPr/>
      <dgm:t>
        <a:bodyPr/>
        <a:lstStyle/>
        <a:p>
          <a:pPr>
            <a:lnSpc>
              <a:spcPct val="100000"/>
            </a:lnSpc>
          </a:pPr>
          <a:endParaRPr lang="en-US"/>
        </a:p>
      </dgm:t>
    </dgm:pt>
    <dgm:pt modelId="{80984B2D-81C6-1847-89BD-D99E3695B477}">
      <dgm:prSet/>
      <dgm:spPr/>
      <dgm:t>
        <a:bodyPr/>
        <a:lstStyle/>
        <a:p>
          <a:pPr>
            <a:lnSpc>
              <a:spcPct val="100000"/>
            </a:lnSpc>
          </a:pPr>
          <a:r>
            <a:rPr lang="es-ES_tradnl" dirty="0"/>
            <a:t>Permite incluir funcionalidades de Inteligencia Artificial (IA) y RAG (</a:t>
          </a:r>
          <a:r>
            <a:rPr lang="en-US" dirty="0"/>
            <a:t>Retrieval Augmented Generation</a:t>
          </a:r>
          <a:r>
            <a:rPr lang="es-ES_tradnl" dirty="0"/>
            <a:t>) a las aplicaciones.</a:t>
          </a:r>
          <a:endParaRPr lang="en-US" dirty="0"/>
        </a:p>
      </dgm:t>
    </dgm:pt>
    <dgm:pt modelId="{45F55888-6690-3E44-A014-45D25BBD61A6}" type="parTrans" cxnId="{F6E546D6-820D-5C4C-BF6B-843F3165BC72}">
      <dgm:prSet/>
      <dgm:spPr/>
      <dgm:t>
        <a:bodyPr/>
        <a:lstStyle/>
        <a:p>
          <a:endParaRPr lang="en-US"/>
        </a:p>
      </dgm:t>
    </dgm:pt>
    <dgm:pt modelId="{E3406DAA-CC68-C042-9875-34D8A554715F}" type="sibTrans" cxnId="{F6E546D6-820D-5C4C-BF6B-843F3165BC72}">
      <dgm:prSet/>
      <dgm:spPr/>
      <dgm:t>
        <a:bodyPr/>
        <a:lstStyle/>
        <a:p>
          <a:pPr>
            <a:lnSpc>
              <a:spcPct val="100000"/>
            </a:lnSpc>
          </a:pPr>
          <a:endParaRPr lang="en-US"/>
        </a:p>
      </dgm:t>
    </dgm:pt>
    <dgm:pt modelId="{D4D785F1-76DA-9A44-8BF8-AD1652520945}">
      <dgm:prSet/>
      <dgm:spPr/>
      <dgm:t>
        <a:bodyPr/>
        <a:lstStyle/>
        <a:p>
          <a:r>
            <a:rPr lang="es-ES_tradnl" dirty="0"/>
            <a:t>Ofrece un marco de trabajo que permite centrarse en la lógica de negocio.</a:t>
          </a:r>
          <a:endParaRPr lang="en-US" dirty="0"/>
        </a:p>
      </dgm:t>
    </dgm:pt>
    <dgm:pt modelId="{75BEF75B-0719-6446-AE9C-87CE7EF23AC0}" type="parTrans" cxnId="{17B8DDB2-0F47-414F-BEB5-B73CC11F853A}">
      <dgm:prSet/>
      <dgm:spPr/>
      <dgm:t>
        <a:bodyPr/>
        <a:lstStyle/>
        <a:p>
          <a:endParaRPr lang="en-US"/>
        </a:p>
      </dgm:t>
    </dgm:pt>
    <dgm:pt modelId="{7CDF5C66-F076-4D4F-BD48-90BA4AB16976}" type="sibTrans" cxnId="{17B8DDB2-0F47-414F-BEB5-B73CC11F853A}">
      <dgm:prSet/>
      <dgm:spPr/>
      <dgm:t>
        <a:bodyPr/>
        <a:lstStyle/>
        <a:p>
          <a:endParaRPr lang="en-US"/>
        </a:p>
      </dgm:t>
    </dgm:pt>
    <dgm:pt modelId="{2DCF0EDA-B852-9646-8BE7-FAA54EC46FBF}" type="pres">
      <dgm:prSet presAssocID="{A93A1F1F-8F34-4F92-8268-511455992FB4}" presName="vert0" presStyleCnt="0">
        <dgm:presLayoutVars>
          <dgm:dir/>
          <dgm:animOne val="branch"/>
          <dgm:animLvl val="lvl"/>
        </dgm:presLayoutVars>
      </dgm:prSet>
      <dgm:spPr/>
    </dgm:pt>
    <dgm:pt modelId="{4CFA0FC0-36ED-824C-8AA6-C824CD94357C}" type="pres">
      <dgm:prSet presAssocID="{A941BAC1-CDEC-DE48-8CE9-99B9EB9F3A91}" presName="thickLine" presStyleLbl="alignNode1" presStyleIdx="0" presStyleCnt="6"/>
      <dgm:spPr/>
    </dgm:pt>
    <dgm:pt modelId="{D76535F6-9169-E241-9B46-E948187D1FFC}" type="pres">
      <dgm:prSet presAssocID="{A941BAC1-CDEC-DE48-8CE9-99B9EB9F3A91}" presName="horz1" presStyleCnt="0"/>
      <dgm:spPr/>
    </dgm:pt>
    <dgm:pt modelId="{6EC8ABBC-F03D-9641-865A-A0BBEAEBC4E3}" type="pres">
      <dgm:prSet presAssocID="{A941BAC1-CDEC-DE48-8CE9-99B9EB9F3A91}" presName="tx1" presStyleLbl="revTx" presStyleIdx="0" presStyleCnt="6"/>
      <dgm:spPr/>
    </dgm:pt>
    <dgm:pt modelId="{C7ED1459-6FFC-4547-9F08-6C73A9509C5A}" type="pres">
      <dgm:prSet presAssocID="{A941BAC1-CDEC-DE48-8CE9-99B9EB9F3A91}" presName="vert1" presStyleCnt="0"/>
      <dgm:spPr/>
    </dgm:pt>
    <dgm:pt modelId="{59273618-B1FA-E347-B1EC-D47979C98991}" type="pres">
      <dgm:prSet presAssocID="{616DA37C-EE41-4C5B-9689-A28AF7A67771}" presName="thickLine" presStyleLbl="alignNode1" presStyleIdx="1" presStyleCnt="6"/>
      <dgm:spPr/>
    </dgm:pt>
    <dgm:pt modelId="{6B19F01C-8FEE-5043-9F44-3F7D1E331A05}" type="pres">
      <dgm:prSet presAssocID="{616DA37C-EE41-4C5B-9689-A28AF7A67771}" presName="horz1" presStyleCnt="0"/>
      <dgm:spPr/>
    </dgm:pt>
    <dgm:pt modelId="{C40C9522-4C6D-AC45-8529-878609CF6192}" type="pres">
      <dgm:prSet presAssocID="{616DA37C-EE41-4C5B-9689-A28AF7A67771}" presName="tx1" presStyleLbl="revTx" presStyleIdx="1" presStyleCnt="6"/>
      <dgm:spPr/>
    </dgm:pt>
    <dgm:pt modelId="{A523414C-2926-2247-B1EA-C83086754A79}" type="pres">
      <dgm:prSet presAssocID="{616DA37C-EE41-4C5B-9689-A28AF7A67771}" presName="vert1" presStyleCnt="0"/>
      <dgm:spPr/>
    </dgm:pt>
    <dgm:pt modelId="{42F77B4D-17D6-784A-BB98-EBF45A1BB988}" type="pres">
      <dgm:prSet presAssocID="{D4D785F1-76DA-9A44-8BF8-AD1652520945}" presName="thickLine" presStyleLbl="alignNode1" presStyleIdx="2" presStyleCnt="6"/>
      <dgm:spPr/>
    </dgm:pt>
    <dgm:pt modelId="{41EE835E-D808-BB40-8C09-F3161207265B}" type="pres">
      <dgm:prSet presAssocID="{D4D785F1-76DA-9A44-8BF8-AD1652520945}" presName="horz1" presStyleCnt="0"/>
      <dgm:spPr/>
    </dgm:pt>
    <dgm:pt modelId="{387E7754-8C77-AD45-B7BD-74C32CED08ED}" type="pres">
      <dgm:prSet presAssocID="{D4D785F1-76DA-9A44-8BF8-AD1652520945}" presName="tx1" presStyleLbl="revTx" presStyleIdx="2" presStyleCnt="6"/>
      <dgm:spPr/>
    </dgm:pt>
    <dgm:pt modelId="{B01F29CE-7432-DD4E-9258-4B117B1717F8}" type="pres">
      <dgm:prSet presAssocID="{D4D785F1-76DA-9A44-8BF8-AD1652520945}" presName="vert1" presStyleCnt="0"/>
      <dgm:spPr/>
    </dgm:pt>
    <dgm:pt modelId="{165A0501-7DC5-4046-8CCC-435C01D7AC83}" type="pres">
      <dgm:prSet presAssocID="{0783F0F8-5261-454B-8AD8-9969F00BF3F9}" presName="thickLine" presStyleLbl="alignNode1" presStyleIdx="3" presStyleCnt="6"/>
      <dgm:spPr/>
    </dgm:pt>
    <dgm:pt modelId="{42871455-263A-7140-9807-1AB162E4DF06}" type="pres">
      <dgm:prSet presAssocID="{0783F0F8-5261-454B-8AD8-9969F00BF3F9}" presName="horz1" presStyleCnt="0"/>
      <dgm:spPr/>
    </dgm:pt>
    <dgm:pt modelId="{93F7C5F2-CA72-CF49-8706-C5613C929985}" type="pres">
      <dgm:prSet presAssocID="{0783F0F8-5261-454B-8AD8-9969F00BF3F9}" presName="tx1" presStyleLbl="revTx" presStyleIdx="3" presStyleCnt="6"/>
      <dgm:spPr/>
    </dgm:pt>
    <dgm:pt modelId="{6A9AB215-C623-8447-BFD4-08910771B5CA}" type="pres">
      <dgm:prSet presAssocID="{0783F0F8-5261-454B-8AD8-9969F00BF3F9}" presName="vert1" presStyleCnt="0"/>
      <dgm:spPr/>
    </dgm:pt>
    <dgm:pt modelId="{3606D99F-58CD-DD41-8CC8-0D8FB8510249}" type="pres">
      <dgm:prSet presAssocID="{80984B2D-81C6-1847-89BD-D99E3695B477}" presName="thickLine" presStyleLbl="alignNode1" presStyleIdx="4" presStyleCnt="6"/>
      <dgm:spPr/>
    </dgm:pt>
    <dgm:pt modelId="{1760C9CB-EF38-2742-A3C7-C223ACA84D2A}" type="pres">
      <dgm:prSet presAssocID="{80984B2D-81C6-1847-89BD-D99E3695B477}" presName="horz1" presStyleCnt="0"/>
      <dgm:spPr/>
    </dgm:pt>
    <dgm:pt modelId="{B9CC29C0-D6E8-1E40-AB8A-E318D6CC1FE4}" type="pres">
      <dgm:prSet presAssocID="{80984B2D-81C6-1847-89BD-D99E3695B477}" presName="tx1" presStyleLbl="revTx" presStyleIdx="4" presStyleCnt="6"/>
      <dgm:spPr/>
    </dgm:pt>
    <dgm:pt modelId="{3E101A48-5666-6648-92F2-C2D5E9613BE5}" type="pres">
      <dgm:prSet presAssocID="{80984B2D-81C6-1847-89BD-D99E3695B477}" presName="vert1" presStyleCnt="0"/>
      <dgm:spPr/>
    </dgm:pt>
    <dgm:pt modelId="{1411EB45-6C57-4A4D-B03D-78101CA121ED}" type="pres">
      <dgm:prSet presAssocID="{C76A312E-4AA9-4C71-A420-2BE8BB1180B7}" presName="thickLine" presStyleLbl="alignNode1" presStyleIdx="5" presStyleCnt="6"/>
      <dgm:spPr/>
    </dgm:pt>
    <dgm:pt modelId="{16EDE9EF-16EC-DF40-A5C4-DBB0C6304DE2}" type="pres">
      <dgm:prSet presAssocID="{C76A312E-4AA9-4C71-A420-2BE8BB1180B7}" presName="horz1" presStyleCnt="0"/>
      <dgm:spPr/>
    </dgm:pt>
    <dgm:pt modelId="{FAF47F5B-1EA2-A04F-90D1-A8B51CBAED82}" type="pres">
      <dgm:prSet presAssocID="{C76A312E-4AA9-4C71-A420-2BE8BB1180B7}" presName="tx1" presStyleLbl="revTx" presStyleIdx="5" presStyleCnt="6"/>
      <dgm:spPr/>
    </dgm:pt>
    <dgm:pt modelId="{10B7F072-4485-2747-BB3F-9589D11F7250}" type="pres">
      <dgm:prSet presAssocID="{C76A312E-4AA9-4C71-A420-2BE8BB1180B7}" presName="vert1" presStyleCnt="0"/>
      <dgm:spPr/>
    </dgm:pt>
  </dgm:ptLst>
  <dgm:cxnLst>
    <dgm:cxn modelId="{0C2D871A-A012-8743-AC8C-12ACD3905B8B}" type="presOf" srcId="{C76A312E-4AA9-4C71-A420-2BE8BB1180B7}" destId="{FAF47F5B-1EA2-A04F-90D1-A8B51CBAED82}" srcOrd="0" destOrd="0" presId="urn:microsoft.com/office/officeart/2008/layout/LinedList"/>
    <dgm:cxn modelId="{1222FD37-3BD3-474D-B8CD-D6B4079BA962}" type="presOf" srcId="{A941BAC1-CDEC-DE48-8CE9-99B9EB9F3A91}" destId="{6EC8ABBC-F03D-9641-865A-A0BBEAEBC4E3}" srcOrd="0" destOrd="0" presId="urn:microsoft.com/office/officeart/2008/layout/LinedList"/>
    <dgm:cxn modelId="{E8A4B864-039A-AA43-B3F4-2D251EF569D4}" type="presOf" srcId="{A93A1F1F-8F34-4F92-8268-511455992FB4}" destId="{2DCF0EDA-B852-9646-8BE7-FAA54EC46FBF}" srcOrd="0" destOrd="0" presId="urn:microsoft.com/office/officeart/2008/layout/LinedList"/>
    <dgm:cxn modelId="{2A464E71-1DC8-498D-AF7A-74A6D593C601}" srcId="{A93A1F1F-8F34-4F92-8268-511455992FB4}" destId="{0783F0F8-5261-454B-8AD8-9969F00BF3F9}" srcOrd="3" destOrd="0" parTransId="{EDE680D9-CD35-4AD3-B5FE-57DF829CBCD5}" sibTransId="{C32D2220-A3EF-4791-A13F-F889852EAD89}"/>
    <dgm:cxn modelId="{CC7E4974-C1AD-4FF4-84B3-9519A8F72E76}" srcId="{A93A1F1F-8F34-4F92-8268-511455992FB4}" destId="{C76A312E-4AA9-4C71-A420-2BE8BB1180B7}" srcOrd="5" destOrd="0" parTransId="{FAE0DC23-7456-4031-8514-D2C5F27C2C33}" sibTransId="{A21F3D25-B60C-420E-8E43-352DF84C41D5}"/>
    <dgm:cxn modelId="{64599A97-03D6-9C47-8992-2C39B894C43C}" srcId="{A93A1F1F-8F34-4F92-8268-511455992FB4}" destId="{A941BAC1-CDEC-DE48-8CE9-99B9EB9F3A91}" srcOrd="0" destOrd="0" parTransId="{34692D18-F28E-CF4C-82D0-811821D723CA}" sibTransId="{747800A4-9FAB-5C41-8AB9-A46946CC151A}"/>
    <dgm:cxn modelId="{B39DFFA0-B277-274D-B82C-7E0039A1493D}" type="presOf" srcId="{0783F0F8-5261-454B-8AD8-9969F00BF3F9}" destId="{93F7C5F2-CA72-CF49-8706-C5613C929985}" srcOrd="0" destOrd="0" presId="urn:microsoft.com/office/officeart/2008/layout/LinedList"/>
    <dgm:cxn modelId="{17B8DDB2-0F47-414F-BEB5-B73CC11F853A}" srcId="{A93A1F1F-8F34-4F92-8268-511455992FB4}" destId="{D4D785F1-76DA-9A44-8BF8-AD1652520945}" srcOrd="2" destOrd="0" parTransId="{75BEF75B-0719-6446-AE9C-87CE7EF23AC0}" sibTransId="{7CDF5C66-F076-4D4F-BD48-90BA4AB16976}"/>
    <dgm:cxn modelId="{D99A2FB8-A8E3-4BB4-87BD-699F0D919BBA}" srcId="{A93A1F1F-8F34-4F92-8268-511455992FB4}" destId="{616DA37C-EE41-4C5B-9689-A28AF7A67771}" srcOrd="1" destOrd="0" parTransId="{1959A808-A780-4B0E-8D47-F46A0C76746A}" sibTransId="{5688BEFD-1AE4-44E8-81E8-E5C0B5950490}"/>
    <dgm:cxn modelId="{973F0DC6-3602-E243-B6E1-5D83255D6FE7}" type="presOf" srcId="{616DA37C-EE41-4C5B-9689-A28AF7A67771}" destId="{C40C9522-4C6D-AC45-8529-878609CF6192}" srcOrd="0" destOrd="0" presId="urn:microsoft.com/office/officeart/2008/layout/LinedList"/>
    <dgm:cxn modelId="{F6E546D6-820D-5C4C-BF6B-843F3165BC72}" srcId="{A93A1F1F-8F34-4F92-8268-511455992FB4}" destId="{80984B2D-81C6-1847-89BD-D99E3695B477}" srcOrd="4" destOrd="0" parTransId="{45F55888-6690-3E44-A014-45D25BBD61A6}" sibTransId="{E3406DAA-CC68-C042-9875-34D8A554715F}"/>
    <dgm:cxn modelId="{976AEEEB-19A3-6E4A-8CEC-83B0EF531A53}" type="presOf" srcId="{D4D785F1-76DA-9A44-8BF8-AD1652520945}" destId="{387E7754-8C77-AD45-B7BD-74C32CED08ED}" srcOrd="0" destOrd="0" presId="urn:microsoft.com/office/officeart/2008/layout/LinedList"/>
    <dgm:cxn modelId="{787C83F6-2142-4240-ABE3-793BCD4EF82C}" type="presOf" srcId="{80984B2D-81C6-1847-89BD-D99E3695B477}" destId="{B9CC29C0-D6E8-1E40-AB8A-E318D6CC1FE4}" srcOrd="0" destOrd="0" presId="urn:microsoft.com/office/officeart/2008/layout/LinedList"/>
    <dgm:cxn modelId="{DEF688A3-5670-9B46-A496-D2A1F8FD668F}" type="presParOf" srcId="{2DCF0EDA-B852-9646-8BE7-FAA54EC46FBF}" destId="{4CFA0FC0-36ED-824C-8AA6-C824CD94357C}" srcOrd="0" destOrd="0" presId="urn:microsoft.com/office/officeart/2008/layout/LinedList"/>
    <dgm:cxn modelId="{DA98F233-97B7-1D42-93FD-4436206C08FC}" type="presParOf" srcId="{2DCF0EDA-B852-9646-8BE7-FAA54EC46FBF}" destId="{D76535F6-9169-E241-9B46-E948187D1FFC}" srcOrd="1" destOrd="0" presId="urn:microsoft.com/office/officeart/2008/layout/LinedList"/>
    <dgm:cxn modelId="{0776E348-41D8-714F-812D-42FA78EEB4FB}" type="presParOf" srcId="{D76535F6-9169-E241-9B46-E948187D1FFC}" destId="{6EC8ABBC-F03D-9641-865A-A0BBEAEBC4E3}" srcOrd="0" destOrd="0" presId="urn:microsoft.com/office/officeart/2008/layout/LinedList"/>
    <dgm:cxn modelId="{13E35186-02E2-BB41-9342-FF2954C16961}" type="presParOf" srcId="{D76535F6-9169-E241-9B46-E948187D1FFC}" destId="{C7ED1459-6FFC-4547-9F08-6C73A9509C5A}" srcOrd="1" destOrd="0" presId="urn:microsoft.com/office/officeart/2008/layout/LinedList"/>
    <dgm:cxn modelId="{03E9CBB4-C99C-B445-AE19-06812CAF2673}" type="presParOf" srcId="{2DCF0EDA-B852-9646-8BE7-FAA54EC46FBF}" destId="{59273618-B1FA-E347-B1EC-D47979C98991}" srcOrd="2" destOrd="0" presId="urn:microsoft.com/office/officeart/2008/layout/LinedList"/>
    <dgm:cxn modelId="{F6D9BF53-9EA5-734A-BC5C-5DDC2C54113F}" type="presParOf" srcId="{2DCF0EDA-B852-9646-8BE7-FAA54EC46FBF}" destId="{6B19F01C-8FEE-5043-9F44-3F7D1E331A05}" srcOrd="3" destOrd="0" presId="urn:microsoft.com/office/officeart/2008/layout/LinedList"/>
    <dgm:cxn modelId="{C4DCBDB9-00D1-8D42-A99D-F5BEB6B160B3}" type="presParOf" srcId="{6B19F01C-8FEE-5043-9F44-3F7D1E331A05}" destId="{C40C9522-4C6D-AC45-8529-878609CF6192}" srcOrd="0" destOrd="0" presId="urn:microsoft.com/office/officeart/2008/layout/LinedList"/>
    <dgm:cxn modelId="{0B7950E3-8983-8143-A9F1-E2EE0B4502ED}" type="presParOf" srcId="{6B19F01C-8FEE-5043-9F44-3F7D1E331A05}" destId="{A523414C-2926-2247-B1EA-C83086754A79}" srcOrd="1" destOrd="0" presId="urn:microsoft.com/office/officeart/2008/layout/LinedList"/>
    <dgm:cxn modelId="{224CAED1-6A0C-BD4F-BAF1-D7B134F6DB18}" type="presParOf" srcId="{2DCF0EDA-B852-9646-8BE7-FAA54EC46FBF}" destId="{42F77B4D-17D6-784A-BB98-EBF45A1BB988}" srcOrd="4" destOrd="0" presId="urn:microsoft.com/office/officeart/2008/layout/LinedList"/>
    <dgm:cxn modelId="{FB54334B-C79D-D347-8EBF-759577B6065D}" type="presParOf" srcId="{2DCF0EDA-B852-9646-8BE7-FAA54EC46FBF}" destId="{41EE835E-D808-BB40-8C09-F3161207265B}" srcOrd="5" destOrd="0" presId="urn:microsoft.com/office/officeart/2008/layout/LinedList"/>
    <dgm:cxn modelId="{2D982701-1CAB-FD43-9ABA-5058B50F59F9}" type="presParOf" srcId="{41EE835E-D808-BB40-8C09-F3161207265B}" destId="{387E7754-8C77-AD45-B7BD-74C32CED08ED}" srcOrd="0" destOrd="0" presId="urn:microsoft.com/office/officeart/2008/layout/LinedList"/>
    <dgm:cxn modelId="{322C76B6-F3E0-454D-8FE3-DA46E71F0AE8}" type="presParOf" srcId="{41EE835E-D808-BB40-8C09-F3161207265B}" destId="{B01F29CE-7432-DD4E-9258-4B117B1717F8}" srcOrd="1" destOrd="0" presId="urn:microsoft.com/office/officeart/2008/layout/LinedList"/>
    <dgm:cxn modelId="{471E3183-79F7-AB4D-B94F-E7522375C36E}" type="presParOf" srcId="{2DCF0EDA-B852-9646-8BE7-FAA54EC46FBF}" destId="{165A0501-7DC5-4046-8CCC-435C01D7AC83}" srcOrd="6" destOrd="0" presId="urn:microsoft.com/office/officeart/2008/layout/LinedList"/>
    <dgm:cxn modelId="{F655CBF9-F1EF-4647-98C7-73DE6521B512}" type="presParOf" srcId="{2DCF0EDA-B852-9646-8BE7-FAA54EC46FBF}" destId="{42871455-263A-7140-9807-1AB162E4DF06}" srcOrd="7" destOrd="0" presId="urn:microsoft.com/office/officeart/2008/layout/LinedList"/>
    <dgm:cxn modelId="{BDF23893-8720-8E4F-B06D-CD3BB8BC94CF}" type="presParOf" srcId="{42871455-263A-7140-9807-1AB162E4DF06}" destId="{93F7C5F2-CA72-CF49-8706-C5613C929985}" srcOrd="0" destOrd="0" presId="urn:microsoft.com/office/officeart/2008/layout/LinedList"/>
    <dgm:cxn modelId="{FA504BE4-05D9-3940-96DF-EA58A5C4F771}" type="presParOf" srcId="{42871455-263A-7140-9807-1AB162E4DF06}" destId="{6A9AB215-C623-8447-BFD4-08910771B5CA}" srcOrd="1" destOrd="0" presId="urn:microsoft.com/office/officeart/2008/layout/LinedList"/>
    <dgm:cxn modelId="{CEA93A06-D0D2-9041-9870-E66C9242ECBA}" type="presParOf" srcId="{2DCF0EDA-B852-9646-8BE7-FAA54EC46FBF}" destId="{3606D99F-58CD-DD41-8CC8-0D8FB8510249}" srcOrd="8" destOrd="0" presId="urn:microsoft.com/office/officeart/2008/layout/LinedList"/>
    <dgm:cxn modelId="{6049F31A-F181-0446-8770-F00EDBB98107}" type="presParOf" srcId="{2DCF0EDA-B852-9646-8BE7-FAA54EC46FBF}" destId="{1760C9CB-EF38-2742-A3C7-C223ACA84D2A}" srcOrd="9" destOrd="0" presId="urn:microsoft.com/office/officeart/2008/layout/LinedList"/>
    <dgm:cxn modelId="{2723386C-51E3-7E46-8B9A-668DCDB1B4AF}" type="presParOf" srcId="{1760C9CB-EF38-2742-A3C7-C223ACA84D2A}" destId="{B9CC29C0-D6E8-1E40-AB8A-E318D6CC1FE4}" srcOrd="0" destOrd="0" presId="urn:microsoft.com/office/officeart/2008/layout/LinedList"/>
    <dgm:cxn modelId="{BD613AFF-47E3-044D-8E40-38D811649A54}" type="presParOf" srcId="{1760C9CB-EF38-2742-A3C7-C223ACA84D2A}" destId="{3E101A48-5666-6648-92F2-C2D5E9613BE5}" srcOrd="1" destOrd="0" presId="urn:microsoft.com/office/officeart/2008/layout/LinedList"/>
    <dgm:cxn modelId="{BEB05DB3-7B14-B04E-B6BD-95511B4241C7}" type="presParOf" srcId="{2DCF0EDA-B852-9646-8BE7-FAA54EC46FBF}" destId="{1411EB45-6C57-4A4D-B03D-78101CA121ED}" srcOrd="10" destOrd="0" presId="urn:microsoft.com/office/officeart/2008/layout/LinedList"/>
    <dgm:cxn modelId="{35ADF26B-EB94-CF4C-BFD0-B56ED35CB537}" type="presParOf" srcId="{2DCF0EDA-B852-9646-8BE7-FAA54EC46FBF}" destId="{16EDE9EF-16EC-DF40-A5C4-DBB0C6304DE2}" srcOrd="11" destOrd="0" presId="urn:microsoft.com/office/officeart/2008/layout/LinedList"/>
    <dgm:cxn modelId="{70D94486-F0CB-6B4C-9434-AF17D8625AAE}" type="presParOf" srcId="{16EDE9EF-16EC-DF40-A5C4-DBB0C6304DE2}" destId="{FAF47F5B-1EA2-A04F-90D1-A8B51CBAED82}" srcOrd="0" destOrd="0" presId="urn:microsoft.com/office/officeart/2008/layout/LinedList"/>
    <dgm:cxn modelId="{D9B7C4CE-49E7-8643-9CEA-8271D8A261EB}" type="presParOf" srcId="{16EDE9EF-16EC-DF40-A5C4-DBB0C6304DE2}" destId="{10B7F072-4485-2747-BB3F-9589D11F725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0FC0-36ED-824C-8AA6-C824CD94357C}">
      <dsp:nvSpPr>
        <dsp:cNvPr id="0" name=""/>
        <dsp:cNvSpPr/>
      </dsp:nvSpPr>
      <dsp:spPr>
        <a:xfrm>
          <a:off x="0" y="266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C8ABBC-F03D-9641-865A-A0BBEAEBC4E3}">
      <dsp:nvSpPr>
        <dsp:cNvPr id="0" name=""/>
        <dsp:cNvSpPr/>
      </dsp:nvSpPr>
      <dsp:spPr>
        <a:xfrm>
          <a:off x="0" y="2663"/>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a:t>El desarrollo de software se enfrenta constantemente a desafíos de eficiencia y reutilización de código.</a:t>
          </a:r>
          <a:endParaRPr lang="en-US" sz="2000" kern="1200" dirty="0"/>
        </a:p>
      </dsp:txBody>
      <dsp:txXfrm>
        <a:off x="0" y="2663"/>
        <a:ext cx="6666833" cy="908098"/>
      </dsp:txXfrm>
    </dsp:sp>
    <dsp:sp modelId="{59273618-B1FA-E347-B1EC-D47979C98991}">
      <dsp:nvSpPr>
        <dsp:cNvPr id="0" name=""/>
        <dsp:cNvSpPr/>
      </dsp:nvSpPr>
      <dsp:spPr>
        <a:xfrm>
          <a:off x="0" y="910762"/>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40C9522-4C6D-AC45-8529-878609CF6192}">
      <dsp:nvSpPr>
        <dsp:cNvPr id="0" name=""/>
        <dsp:cNvSpPr/>
      </dsp:nvSpPr>
      <dsp:spPr>
        <a:xfrm>
          <a:off x="0" y="910762"/>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dirty="0"/>
            <a:t>GenericSuite fue diseñada para agilizar el desarrollo de aplicaciones.</a:t>
          </a:r>
          <a:endParaRPr lang="en-US" sz="2000" kern="1200" dirty="0"/>
        </a:p>
      </dsp:txBody>
      <dsp:txXfrm>
        <a:off x="0" y="910762"/>
        <a:ext cx="6666833" cy="908098"/>
      </dsp:txXfrm>
    </dsp:sp>
    <dsp:sp modelId="{42F77B4D-17D6-784A-BB98-EBF45A1BB988}">
      <dsp:nvSpPr>
        <dsp:cNvPr id="0" name=""/>
        <dsp:cNvSpPr/>
      </dsp:nvSpPr>
      <dsp:spPr>
        <a:xfrm>
          <a:off x="0" y="181886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7E7754-8C77-AD45-B7BD-74C32CED08ED}">
      <dsp:nvSpPr>
        <dsp:cNvPr id="0" name=""/>
        <dsp:cNvSpPr/>
      </dsp:nvSpPr>
      <dsp:spPr>
        <a:xfrm>
          <a:off x="0" y="1818861"/>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dirty="0"/>
            <a:t>Ofrece un marco de trabajo que permite centrarse en la lógica de negocio.</a:t>
          </a:r>
          <a:endParaRPr lang="en-US" sz="2000" kern="1200" dirty="0"/>
        </a:p>
      </dsp:txBody>
      <dsp:txXfrm>
        <a:off x="0" y="1818861"/>
        <a:ext cx="6666833" cy="908098"/>
      </dsp:txXfrm>
    </dsp:sp>
    <dsp:sp modelId="{165A0501-7DC5-4046-8CCC-435C01D7AC83}">
      <dsp:nvSpPr>
        <dsp:cNvPr id="0" name=""/>
        <dsp:cNvSpPr/>
      </dsp:nvSpPr>
      <dsp:spPr>
        <a:xfrm>
          <a:off x="0" y="272696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F7C5F2-CA72-CF49-8706-C5613C929985}">
      <dsp:nvSpPr>
        <dsp:cNvPr id="0" name=""/>
        <dsp:cNvSpPr/>
      </dsp:nvSpPr>
      <dsp:spPr>
        <a:xfrm>
          <a:off x="0" y="2726960"/>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dirty="0"/>
            <a:t>Ofrece herramientas para facilitar el desarrollo de </a:t>
          </a:r>
          <a:r>
            <a:rPr lang="es-ES_tradnl" sz="2000" kern="1200" dirty="0" err="1"/>
            <a:t>APIs</a:t>
          </a:r>
          <a:r>
            <a:rPr lang="es-ES_tradnl" sz="2000" kern="1200" dirty="0"/>
            <a:t>  e interfaz de usuario.</a:t>
          </a:r>
          <a:endParaRPr lang="en-US" sz="2000" kern="1200" dirty="0"/>
        </a:p>
      </dsp:txBody>
      <dsp:txXfrm>
        <a:off x="0" y="2726960"/>
        <a:ext cx="6666833" cy="908098"/>
      </dsp:txXfrm>
    </dsp:sp>
    <dsp:sp modelId="{3606D99F-58CD-DD41-8CC8-0D8FB8510249}">
      <dsp:nvSpPr>
        <dsp:cNvPr id="0" name=""/>
        <dsp:cNvSpPr/>
      </dsp:nvSpPr>
      <dsp:spPr>
        <a:xfrm>
          <a:off x="0" y="363505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CC29C0-D6E8-1E40-AB8A-E318D6CC1FE4}">
      <dsp:nvSpPr>
        <dsp:cNvPr id="0" name=""/>
        <dsp:cNvSpPr/>
      </dsp:nvSpPr>
      <dsp:spPr>
        <a:xfrm>
          <a:off x="0" y="3635058"/>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dirty="0"/>
            <a:t>Permite incluir funcionalidades de Inteligencia Artificial (IA) y RAG (</a:t>
          </a:r>
          <a:r>
            <a:rPr lang="en-US" sz="2000" kern="1200" dirty="0"/>
            <a:t>Retrieval Augmented Generation</a:t>
          </a:r>
          <a:r>
            <a:rPr lang="es-ES_tradnl" sz="2000" kern="1200" dirty="0"/>
            <a:t>) a las aplicaciones.</a:t>
          </a:r>
          <a:endParaRPr lang="en-US" sz="2000" kern="1200" dirty="0"/>
        </a:p>
      </dsp:txBody>
      <dsp:txXfrm>
        <a:off x="0" y="3635058"/>
        <a:ext cx="6666833" cy="908098"/>
      </dsp:txXfrm>
    </dsp:sp>
    <dsp:sp modelId="{1411EB45-6C57-4A4D-B03D-78101CA121ED}">
      <dsp:nvSpPr>
        <dsp:cNvPr id="0" name=""/>
        <dsp:cNvSpPr/>
      </dsp:nvSpPr>
      <dsp:spPr>
        <a:xfrm>
          <a:off x="0" y="4543157"/>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F47F5B-1EA2-A04F-90D1-A8B51CBAED82}">
      <dsp:nvSpPr>
        <dsp:cNvPr id="0" name=""/>
        <dsp:cNvSpPr/>
      </dsp:nvSpPr>
      <dsp:spPr>
        <a:xfrm>
          <a:off x="0" y="4543157"/>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s-ES_tradnl" sz="2000" kern="1200" dirty="0"/>
            <a:t>Posee un conjunto de utilidades que facilitan las tareas en el ciclo de vida de desarrollo de software (SDLC).</a:t>
          </a:r>
          <a:endParaRPr lang="en-US" sz="2000" kern="1200" dirty="0"/>
        </a:p>
      </dsp:txBody>
      <dsp:txXfrm>
        <a:off x="0" y="4543157"/>
        <a:ext cx="6666833" cy="9080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AB37C5-726B-46FD-C1DB-AB64F10F7B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a:extLst>
              <a:ext uri="{FF2B5EF4-FFF2-40B4-BE49-F238E27FC236}">
                <a16:creationId xmlns:a16="http://schemas.microsoft.com/office/drawing/2014/main" id="{0BE99FDC-5A41-5BB7-2267-C6B8356B24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6CB77D-EA9B-9D4B-8706-690E825D05F8}" type="datetimeFigureOut">
              <a:rPr lang="es-ES_tradnl" smtClean="0"/>
              <a:t>2/6/24</a:t>
            </a:fld>
            <a:endParaRPr lang="es-ES_tradnl"/>
          </a:p>
        </p:txBody>
      </p:sp>
      <p:sp>
        <p:nvSpPr>
          <p:cNvPr id="4" name="Footer Placeholder 3">
            <a:extLst>
              <a:ext uri="{FF2B5EF4-FFF2-40B4-BE49-F238E27FC236}">
                <a16:creationId xmlns:a16="http://schemas.microsoft.com/office/drawing/2014/main" id="{2C15DD46-1BBC-BA21-2867-1C319FB771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Slide Number Placeholder 4">
            <a:extLst>
              <a:ext uri="{FF2B5EF4-FFF2-40B4-BE49-F238E27FC236}">
                <a16:creationId xmlns:a16="http://schemas.microsoft.com/office/drawing/2014/main" id="{7B312862-C1AF-EB85-1D70-DADC6BA80E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D365F-63B6-A046-9D22-FFC96565E38C}" type="slidenum">
              <a:rPr lang="es-ES_tradnl" smtClean="0"/>
              <a:t>‹#›</a:t>
            </a:fld>
            <a:endParaRPr lang="es-ES_tradnl"/>
          </a:p>
        </p:txBody>
      </p:sp>
    </p:spTree>
    <p:extLst>
      <p:ext uri="{BB962C8B-B14F-4D97-AF65-F5344CB8AC3E}">
        <p14:creationId xmlns:p14="http://schemas.microsoft.com/office/powerpoint/2010/main" val="3969966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26328-7D2C-764D-B148-D36FCCAFD57B}" type="datetimeFigureOut">
              <a:rPr lang="es-ES_tradnl" smtClean="0"/>
              <a:t>2/6/24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4691AF-D95B-D24F-8153-CA1A40E24652}" type="slidenum">
              <a:rPr lang="es-ES_tradnl" smtClean="0"/>
              <a:t>‹#›</a:t>
            </a:fld>
            <a:endParaRPr lang="es-ES_tradnl"/>
          </a:p>
        </p:txBody>
      </p:sp>
    </p:spTree>
    <p:extLst>
      <p:ext uri="{BB962C8B-B14F-4D97-AF65-F5344CB8AC3E}">
        <p14:creationId xmlns:p14="http://schemas.microsoft.com/office/powerpoint/2010/main" val="159934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a:t>
            </a:fld>
            <a:endParaRPr lang="es-ES_tradnl"/>
          </a:p>
        </p:txBody>
      </p:sp>
    </p:spTree>
    <p:extLst>
      <p:ext uri="{BB962C8B-B14F-4D97-AF65-F5344CB8AC3E}">
        <p14:creationId xmlns:p14="http://schemas.microsoft.com/office/powerpoint/2010/main" val="157850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10</a:t>
            </a:fld>
            <a:endParaRPr lang="es-ES_tradnl"/>
          </a:p>
        </p:txBody>
      </p:sp>
    </p:spTree>
    <p:extLst>
      <p:ext uri="{BB962C8B-B14F-4D97-AF65-F5344CB8AC3E}">
        <p14:creationId xmlns:p14="http://schemas.microsoft.com/office/powerpoint/2010/main" val="1805888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13</a:t>
            </a:fld>
            <a:endParaRPr lang="es-ES_tradnl"/>
          </a:p>
        </p:txBody>
      </p:sp>
    </p:spTree>
    <p:extLst>
      <p:ext uri="{BB962C8B-B14F-4D97-AF65-F5344CB8AC3E}">
        <p14:creationId xmlns:p14="http://schemas.microsoft.com/office/powerpoint/2010/main" val="1480062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14</a:t>
            </a:fld>
            <a:endParaRPr lang="es-ES_tradnl"/>
          </a:p>
        </p:txBody>
      </p:sp>
    </p:spTree>
    <p:extLst>
      <p:ext uri="{BB962C8B-B14F-4D97-AF65-F5344CB8AC3E}">
        <p14:creationId xmlns:p14="http://schemas.microsoft.com/office/powerpoint/2010/main" val="185522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15</a:t>
            </a:fld>
            <a:endParaRPr lang="es-ES_tradnl"/>
          </a:p>
        </p:txBody>
      </p:sp>
    </p:spTree>
    <p:extLst>
      <p:ext uri="{BB962C8B-B14F-4D97-AF65-F5344CB8AC3E}">
        <p14:creationId xmlns:p14="http://schemas.microsoft.com/office/powerpoint/2010/main" val="2157048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17</a:t>
            </a:fld>
            <a:endParaRPr lang="es-ES_tradnl"/>
          </a:p>
        </p:txBody>
      </p:sp>
    </p:spTree>
    <p:extLst>
      <p:ext uri="{BB962C8B-B14F-4D97-AF65-F5344CB8AC3E}">
        <p14:creationId xmlns:p14="http://schemas.microsoft.com/office/powerpoint/2010/main" val="1345608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18</a:t>
            </a:fld>
            <a:endParaRPr lang="es-ES_tradnl"/>
          </a:p>
        </p:txBody>
      </p:sp>
    </p:spTree>
    <p:extLst>
      <p:ext uri="{BB962C8B-B14F-4D97-AF65-F5344CB8AC3E}">
        <p14:creationId xmlns:p14="http://schemas.microsoft.com/office/powerpoint/2010/main" val="374711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19</a:t>
            </a:fld>
            <a:endParaRPr lang="es-ES_tradnl"/>
          </a:p>
        </p:txBody>
      </p:sp>
    </p:spTree>
    <p:extLst>
      <p:ext uri="{BB962C8B-B14F-4D97-AF65-F5344CB8AC3E}">
        <p14:creationId xmlns:p14="http://schemas.microsoft.com/office/powerpoint/2010/main" val="17703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20</a:t>
            </a:fld>
            <a:endParaRPr lang="es-ES_tradnl"/>
          </a:p>
        </p:txBody>
      </p:sp>
    </p:spTree>
    <p:extLst>
      <p:ext uri="{BB962C8B-B14F-4D97-AF65-F5344CB8AC3E}">
        <p14:creationId xmlns:p14="http://schemas.microsoft.com/office/powerpoint/2010/main" val="2920830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21</a:t>
            </a:fld>
            <a:endParaRPr lang="es-ES_tradnl"/>
          </a:p>
        </p:txBody>
      </p:sp>
    </p:spTree>
    <p:extLst>
      <p:ext uri="{BB962C8B-B14F-4D97-AF65-F5344CB8AC3E}">
        <p14:creationId xmlns:p14="http://schemas.microsoft.com/office/powerpoint/2010/main" val="2823274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23</a:t>
            </a:fld>
            <a:endParaRPr lang="es-ES_tradnl"/>
          </a:p>
        </p:txBody>
      </p:sp>
    </p:spTree>
    <p:extLst>
      <p:ext uri="{BB962C8B-B14F-4D97-AF65-F5344CB8AC3E}">
        <p14:creationId xmlns:p14="http://schemas.microsoft.com/office/powerpoint/2010/main" val="354167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a:t>
            </a:fld>
            <a:endParaRPr lang="es-ES_tradnl"/>
          </a:p>
        </p:txBody>
      </p:sp>
    </p:spTree>
    <p:extLst>
      <p:ext uri="{BB962C8B-B14F-4D97-AF65-F5344CB8AC3E}">
        <p14:creationId xmlns:p14="http://schemas.microsoft.com/office/powerpoint/2010/main" val="711433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24</a:t>
            </a:fld>
            <a:endParaRPr lang="es-ES_tradnl"/>
          </a:p>
        </p:txBody>
      </p:sp>
    </p:spTree>
    <p:extLst>
      <p:ext uri="{BB962C8B-B14F-4D97-AF65-F5344CB8AC3E}">
        <p14:creationId xmlns:p14="http://schemas.microsoft.com/office/powerpoint/2010/main" val="869427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25</a:t>
            </a:fld>
            <a:endParaRPr lang="es-ES_tradnl"/>
          </a:p>
        </p:txBody>
      </p:sp>
    </p:spTree>
    <p:extLst>
      <p:ext uri="{BB962C8B-B14F-4D97-AF65-F5344CB8AC3E}">
        <p14:creationId xmlns:p14="http://schemas.microsoft.com/office/powerpoint/2010/main" val="4261720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27</a:t>
            </a:fld>
            <a:endParaRPr lang="es-ES_tradnl"/>
          </a:p>
        </p:txBody>
      </p:sp>
    </p:spTree>
    <p:extLst>
      <p:ext uri="{BB962C8B-B14F-4D97-AF65-F5344CB8AC3E}">
        <p14:creationId xmlns:p14="http://schemas.microsoft.com/office/powerpoint/2010/main" val="147799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29</a:t>
            </a:fld>
            <a:endParaRPr lang="es-ES_tradnl"/>
          </a:p>
        </p:txBody>
      </p:sp>
    </p:spTree>
    <p:extLst>
      <p:ext uri="{BB962C8B-B14F-4D97-AF65-F5344CB8AC3E}">
        <p14:creationId xmlns:p14="http://schemas.microsoft.com/office/powerpoint/2010/main" val="3523940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31</a:t>
            </a:fld>
            <a:endParaRPr lang="es-ES_tradnl"/>
          </a:p>
        </p:txBody>
      </p:sp>
    </p:spTree>
    <p:extLst>
      <p:ext uri="{BB962C8B-B14F-4D97-AF65-F5344CB8AC3E}">
        <p14:creationId xmlns:p14="http://schemas.microsoft.com/office/powerpoint/2010/main" val="904813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32</a:t>
            </a:fld>
            <a:endParaRPr lang="es-ES_tradnl"/>
          </a:p>
        </p:txBody>
      </p:sp>
    </p:spTree>
    <p:extLst>
      <p:ext uri="{BB962C8B-B14F-4D97-AF65-F5344CB8AC3E}">
        <p14:creationId xmlns:p14="http://schemas.microsoft.com/office/powerpoint/2010/main" val="2201783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204691AF-D95B-D24F-8153-CA1A40E24652}" type="slidenum">
              <a:rPr lang="es-ES_tradnl" smtClean="0"/>
              <a:t>35</a:t>
            </a:fld>
            <a:endParaRPr lang="es-ES_tradnl"/>
          </a:p>
        </p:txBody>
      </p:sp>
    </p:spTree>
    <p:extLst>
      <p:ext uri="{BB962C8B-B14F-4D97-AF65-F5344CB8AC3E}">
        <p14:creationId xmlns:p14="http://schemas.microsoft.com/office/powerpoint/2010/main" val="1134415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36</a:t>
            </a:fld>
            <a:endParaRPr lang="es-ES_tradnl"/>
          </a:p>
        </p:txBody>
      </p:sp>
    </p:spTree>
    <p:extLst>
      <p:ext uri="{BB962C8B-B14F-4D97-AF65-F5344CB8AC3E}">
        <p14:creationId xmlns:p14="http://schemas.microsoft.com/office/powerpoint/2010/main" val="4147022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204691AF-D95B-D24F-8153-CA1A40E24652}" type="slidenum">
              <a:rPr lang="es-ES_tradnl" smtClean="0"/>
              <a:t>37</a:t>
            </a:fld>
            <a:endParaRPr lang="es-ES_tradnl"/>
          </a:p>
        </p:txBody>
      </p:sp>
    </p:spTree>
    <p:extLst>
      <p:ext uri="{BB962C8B-B14F-4D97-AF65-F5344CB8AC3E}">
        <p14:creationId xmlns:p14="http://schemas.microsoft.com/office/powerpoint/2010/main" val="2274219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38</a:t>
            </a:fld>
            <a:endParaRPr lang="es-ES_tradnl"/>
          </a:p>
        </p:txBody>
      </p:sp>
    </p:spTree>
    <p:extLst>
      <p:ext uri="{BB962C8B-B14F-4D97-AF65-F5344CB8AC3E}">
        <p14:creationId xmlns:p14="http://schemas.microsoft.com/office/powerpoint/2010/main" val="226391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a:t>
            </a:fld>
            <a:endParaRPr lang="es-ES_tradnl"/>
          </a:p>
        </p:txBody>
      </p:sp>
    </p:spTree>
    <p:extLst>
      <p:ext uri="{BB962C8B-B14F-4D97-AF65-F5344CB8AC3E}">
        <p14:creationId xmlns:p14="http://schemas.microsoft.com/office/powerpoint/2010/main" val="416056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39</a:t>
            </a:fld>
            <a:endParaRPr lang="es-ES_tradnl"/>
          </a:p>
        </p:txBody>
      </p:sp>
    </p:spTree>
    <p:extLst>
      <p:ext uri="{BB962C8B-B14F-4D97-AF65-F5344CB8AC3E}">
        <p14:creationId xmlns:p14="http://schemas.microsoft.com/office/powerpoint/2010/main" val="665833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40</a:t>
            </a:fld>
            <a:endParaRPr lang="es-ES_tradnl"/>
          </a:p>
        </p:txBody>
      </p:sp>
    </p:spTree>
    <p:extLst>
      <p:ext uri="{BB962C8B-B14F-4D97-AF65-F5344CB8AC3E}">
        <p14:creationId xmlns:p14="http://schemas.microsoft.com/office/powerpoint/2010/main" val="3000431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41</a:t>
            </a:fld>
            <a:endParaRPr lang="es-ES_tradnl"/>
          </a:p>
        </p:txBody>
      </p:sp>
    </p:spTree>
    <p:extLst>
      <p:ext uri="{BB962C8B-B14F-4D97-AF65-F5344CB8AC3E}">
        <p14:creationId xmlns:p14="http://schemas.microsoft.com/office/powerpoint/2010/main" val="134217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42</a:t>
            </a:fld>
            <a:endParaRPr lang="es-ES_tradnl"/>
          </a:p>
        </p:txBody>
      </p:sp>
    </p:spTree>
    <p:extLst>
      <p:ext uri="{BB962C8B-B14F-4D97-AF65-F5344CB8AC3E}">
        <p14:creationId xmlns:p14="http://schemas.microsoft.com/office/powerpoint/2010/main" val="4089613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43</a:t>
            </a:fld>
            <a:endParaRPr lang="es-ES_tradnl"/>
          </a:p>
        </p:txBody>
      </p:sp>
    </p:spTree>
    <p:extLst>
      <p:ext uri="{BB962C8B-B14F-4D97-AF65-F5344CB8AC3E}">
        <p14:creationId xmlns:p14="http://schemas.microsoft.com/office/powerpoint/2010/main" val="828021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45</a:t>
            </a:fld>
            <a:endParaRPr lang="es-ES_tradnl"/>
          </a:p>
        </p:txBody>
      </p:sp>
    </p:spTree>
    <p:extLst>
      <p:ext uri="{BB962C8B-B14F-4D97-AF65-F5344CB8AC3E}">
        <p14:creationId xmlns:p14="http://schemas.microsoft.com/office/powerpoint/2010/main" val="2805109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46</a:t>
            </a:fld>
            <a:endParaRPr lang="es-ES_tradnl"/>
          </a:p>
        </p:txBody>
      </p:sp>
    </p:spTree>
    <p:extLst>
      <p:ext uri="{BB962C8B-B14F-4D97-AF65-F5344CB8AC3E}">
        <p14:creationId xmlns:p14="http://schemas.microsoft.com/office/powerpoint/2010/main" val="2918876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47</a:t>
            </a:fld>
            <a:endParaRPr lang="es-ES_tradnl"/>
          </a:p>
        </p:txBody>
      </p:sp>
    </p:spTree>
    <p:extLst>
      <p:ext uri="{BB962C8B-B14F-4D97-AF65-F5344CB8AC3E}">
        <p14:creationId xmlns:p14="http://schemas.microsoft.com/office/powerpoint/2010/main" val="1570424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48</a:t>
            </a:fld>
            <a:endParaRPr lang="es-ES_tradnl"/>
          </a:p>
        </p:txBody>
      </p:sp>
    </p:spTree>
    <p:extLst>
      <p:ext uri="{BB962C8B-B14F-4D97-AF65-F5344CB8AC3E}">
        <p14:creationId xmlns:p14="http://schemas.microsoft.com/office/powerpoint/2010/main" val="1208547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49</a:t>
            </a:fld>
            <a:endParaRPr lang="es-ES_tradnl"/>
          </a:p>
        </p:txBody>
      </p:sp>
    </p:spTree>
    <p:extLst>
      <p:ext uri="{BB962C8B-B14F-4D97-AF65-F5344CB8AC3E}">
        <p14:creationId xmlns:p14="http://schemas.microsoft.com/office/powerpoint/2010/main" val="2275213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4</a:t>
            </a:fld>
            <a:endParaRPr lang="es-ES_tradnl"/>
          </a:p>
        </p:txBody>
      </p:sp>
    </p:spTree>
    <p:extLst>
      <p:ext uri="{BB962C8B-B14F-4D97-AF65-F5344CB8AC3E}">
        <p14:creationId xmlns:p14="http://schemas.microsoft.com/office/powerpoint/2010/main" val="712262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50</a:t>
            </a:fld>
            <a:endParaRPr lang="es-ES_tradnl"/>
          </a:p>
        </p:txBody>
      </p:sp>
    </p:spTree>
    <p:extLst>
      <p:ext uri="{BB962C8B-B14F-4D97-AF65-F5344CB8AC3E}">
        <p14:creationId xmlns:p14="http://schemas.microsoft.com/office/powerpoint/2010/main" val="1693335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52</a:t>
            </a:fld>
            <a:endParaRPr lang="es-ES_tradnl"/>
          </a:p>
        </p:txBody>
      </p:sp>
    </p:spTree>
    <p:extLst>
      <p:ext uri="{BB962C8B-B14F-4D97-AF65-F5344CB8AC3E}">
        <p14:creationId xmlns:p14="http://schemas.microsoft.com/office/powerpoint/2010/main" val="2913458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54</a:t>
            </a:fld>
            <a:endParaRPr lang="es-ES_tradnl"/>
          </a:p>
        </p:txBody>
      </p:sp>
    </p:spTree>
    <p:extLst>
      <p:ext uri="{BB962C8B-B14F-4D97-AF65-F5344CB8AC3E}">
        <p14:creationId xmlns:p14="http://schemas.microsoft.com/office/powerpoint/2010/main" val="3411617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55</a:t>
            </a:fld>
            <a:endParaRPr lang="es-ES_tradnl"/>
          </a:p>
        </p:txBody>
      </p:sp>
    </p:spTree>
    <p:extLst>
      <p:ext uri="{BB962C8B-B14F-4D97-AF65-F5344CB8AC3E}">
        <p14:creationId xmlns:p14="http://schemas.microsoft.com/office/powerpoint/2010/main" val="2766757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56</a:t>
            </a:fld>
            <a:endParaRPr lang="es-ES_tradnl"/>
          </a:p>
        </p:txBody>
      </p:sp>
    </p:spTree>
    <p:extLst>
      <p:ext uri="{BB962C8B-B14F-4D97-AF65-F5344CB8AC3E}">
        <p14:creationId xmlns:p14="http://schemas.microsoft.com/office/powerpoint/2010/main" val="2919573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5</a:t>
            </a:fld>
            <a:endParaRPr lang="es-ES_tradnl"/>
          </a:p>
        </p:txBody>
      </p:sp>
    </p:spTree>
    <p:extLst>
      <p:ext uri="{BB962C8B-B14F-4D97-AF65-F5344CB8AC3E}">
        <p14:creationId xmlns:p14="http://schemas.microsoft.com/office/powerpoint/2010/main" val="3611652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6</a:t>
            </a:fld>
            <a:endParaRPr lang="es-ES_tradnl"/>
          </a:p>
        </p:txBody>
      </p:sp>
    </p:spTree>
    <p:extLst>
      <p:ext uri="{BB962C8B-B14F-4D97-AF65-F5344CB8AC3E}">
        <p14:creationId xmlns:p14="http://schemas.microsoft.com/office/powerpoint/2010/main" val="207285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7</a:t>
            </a:fld>
            <a:endParaRPr lang="es-ES_tradnl"/>
          </a:p>
        </p:txBody>
      </p:sp>
    </p:spTree>
    <p:extLst>
      <p:ext uri="{BB962C8B-B14F-4D97-AF65-F5344CB8AC3E}">
        <p14:creationId xmlns:p14="http://schemas.microsoft.com/office/powerpoint/2010/main" val="2562413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8</a:t>
            </a:fld>
            <a:endParaRPr lang="es-ES_tradnl"/>
          </a:p>
        </p:txBody>
      </p:sp>
    </p:spTree>
    <p:extLst>
      <p:ext uri="{BB962C8B-B14F-4D97-AF65-F5344CB8AC3E}">
        <p14:creationId xmlns:p14="http://schemas.microsoft.com/office/powerpoint/2010/main" val="859227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204691AF-D95B-D24F-8153-CA1A40E24652}" type="slidenum">
              <a:rPr lang="es-ES_tradnl" smtClean="0"/>
              <a:t>9</a:t>
            </a:fld>
            <a:endParaRPr lang="es-ES_tradnl"/>
          </a:p>
        </p:txBody>
      </p:sp>
    </p:spTree>
    <p:extLst>
      <p:ext uri="{BB962C8B-B14F-4D97-AF65-F5344CB8AC3E}">
        <p14:creationId xmlns:p14="http://schemas.microsoft.com/office/powerpoint/2010/main" val="52309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D9D1-F65A-1554-1F99-47588109C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DD78CD-1564-8A34-4B33-58A6575FA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78F519-FEE6-774A-67D0-BE981D8D8258}"/>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7D900BDA-5FD4-7189-F0D3-2C405EBF2A35}"/>
              </a:ext>
            </a:extLst>
          </p:cNvPr>
          <p:cNvSpPr>
            <a:spLocks noGrp="1"/>
          </p:cNvSpPr>
          <p:nvPr>
            <p:ph type="ftr" sz="quarter" idx="11"/>
          </p:nvPr>
        </p:nvSpPr>
        <p:spPr/>
        <p:txBody>
          <a:bodyPr/>
          <a:lstStyle/>
          <a:p>
            <a:r>
              <a:rPr lang="en-US" b="1" noProof="1"/>
              <a:t>https://genericsuite.carlosjramirez.com</a:t>
            </a:r>
          </a:p>
        </p:txBody>
      </p:sp>
      <p:sp>
        <p:nvSpPr>
          <p:cNvPr id="6" name="Slide Number Placeholder 5">
            <a:extLst>
              <a:ext uri="{FF2B5EF4-FFF2-40B4-BE49-F238E27FC236}">
                <a16:creationId xmlns:a16="http://schemas.microsoft.com/office/drawing/2014/main" id="{1F542E8F-6539-4ED3-1A82-5BD0C501764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408190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64D0-A4E1-D1BC-0DB5-1E85D78481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20B05-66C3-A242-BA9A-B1CD133890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A30F9-F08E-D3F4-0BBA-1AF2D3BA7F04}"/>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D196BC90-9097-A1B6-CA40-137F32713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49849-975A-02FD-B289-7250892859B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377982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8F4B78-A6E0-581D-1632-095B7CAC6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2B7139-FFCA-D663-F781-AB15347DBF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C84A-B92D-8D1A-9D62-FAEB17C37D19}"/>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E556EF28-DABB-33A1-1CE0-D33981015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2DDC3-C799-2120-9769-1BC32F283825}"/>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154610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20C1-84AB-C2C6-E39B-4ED9C1DB8C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CADC3-AD6F-3CD8-08C5-5C6AD4490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66634-7B58-A9F1-993A-44CD368F0BA5}"/>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7C479283-83D5-C58B-FFC0-C7DCB002B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900A3-277E-35F8-558B-8DB496EB821F}"/>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93844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68FF-C7E5-64FF-D74B-8D63AB3657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B54AC1-498B-E3F2-BA9C-B955A76F5F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FB956-B6BB-2864-0312-FEAF0A1E90B5}"/>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F4C45B44-010C-6B91-23FD-41619DDC0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E862D-FF30-50B7-6423-36583E3622B3}"/>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619407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19B8-D7E6-2062-88DB-E9AD428B5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50798-B01A-CF42-9AC7-8C70F36287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44D9EA-EF24-4D3F-15BD-CE2B91FB06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3DD4F-B4F4-EDD3-477A-07A365CAC4FB}"/>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6" name="Footer Placeholder 5">
            <a:extLst>
              <a:ext uri="{FF2B5EF4-FFF2-40B4-BE49-F238E27FC236}">
                <a16:creationId xmlns:a16="http://schemas.microsoft.com/office/drawing/2014/main" id="{6DDC23BE-2423-D49E-011D-BDBC44A52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0C414-A2D8-D4EE-F1C9-280DC9AB8C13}"/>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160433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35D0-7E5A-58BE-97EC-9FB2DDD104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B2FE49-9E6A-1136-C53B-E4F7AD99CD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EBC601-C93A-13B9-489B-5F011CADB6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2E8E38-58CE-C0B2-70EC-C71EC08F6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B188A-02F0-377C-AA32-C87523E329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F50C16-D89D-D882-A721-FC64542AABE7}"/>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8" name="Footer Placeholder 7">
            <a:extLst>
              <a:ext uri="{FF2B5EF4-FFF2-40B4-BE49-F238E27FC236}">
                <a16:creationId xmlns:a16="http://schemas.microsoft.com/office/drawing/2014/main" id="{0AF354B5-C5FF-178A-7179-D22BE9F89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80C7E-BC0C-9369-F166-1F4C0AEC1A60}"/>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760067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7CC3-CB2F-6548-A752-0AF0CE2067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A23E8F-4877-CC23-E99A-22749E1B813D}"/>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4" name="Footer Placeholder 3">
            <a:extLst>
              <a:ext uri="{FF2B5EF4-FFF2-40B4-BE49-F238E27FC236}">
                <a16:creationId xmlns:a16="http://schemas.microsoft.com/office/drawing/2014/main" id="{B62F17C1-6B4B-D8EB-AD33-768CC6C1A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A07051-35D2-E681-7D4F-D42F197E534B}"/>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51333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581E1-405F-285F-E5D7-084546CC0E49}"/>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3" name="Footer Placeholder 2">
            <a:extLst>
              <a:ext uri="{FF2B5EF4-FFF2-40B4-BE49-F238E27FC236}">
                <a16:creationId xmlns:a16="http://schemas.microsoft.com/office/drawing/2014/main" id="{EE91AE07-1E48-5E5C-1916-6885000434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0242A2-2536-C584-C8EF-C9AA97BE2315}"/>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318915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2CFB-F7B0-40C8-4A65-3B616C6F9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955439-039A-D82E-808C-D603F0B15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17F466-F872-BBBA-2B1B-EA4125134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3BDAE-2695-B78B-FF96-224A49498276}"/>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6" name="Footer Placeholder 5">
            <a:extLst>
              <a:ext uri="{FF2B5EF4-FFF2-40B4-BE49-F238E27FC236}">
                <a16:creationId xmlns:a16="http://schemas.microsoft.com/office/drawing/2014/main" id="{19694C07-7779-23E1-C894-71333613D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EE0F2-D934-0E90-8CBC-80B840CCD280}"/>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4156505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3FB2-BE6C-D476-47F5-0FCB2CE59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23E054-A73D-88C7-C3B3-2B6D9D30D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5B5B35-744B-8D0E-D275-21D44C3BA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C4BBC1-E078-B64E-F112-37980A0C4412}"/>
              </a:ext>
            </a:extLst>
          </p:cNvPr>
          <p:cNvSpPr>
            <a:spLocks noGrp="1"/>
          </p:cNvSpPr>
          <p:nvPr>
            <p:ph type="dt" sz="half" idx="10"/>
          </p:nvPr>
        </p:nvSpPr>
        <p:spPr/>
        <p:txBody>
          <a:bodyPr/>
          <a:lstStyle/>
          <a:p>
            <a:fld id="{96F435D1-049D-5D41-BDAF-50B89742127A}" type="datetimeFigureOut">
              <a:rPr lang="en-US" smtClean="0"/>
              <a:t>6/2/24</a:t>
            </a:fld>
            <a:endParaRPr lang="en-US"/>
          </a:p>
        </p:txBody>
      </p:sp>
      <p:sp>
        <p:nvSpPr>
          <p:cNvPr id="6" name="Footer Placeholder 5">
            <a:extLst>
              <a:ext uri="{FF2B5EF4-FFF2-40B4-BE49-F238E27FC236}">
                <a16:creationId xmlns:a16="http://schemas.microsoft.com/office/drawing/2014/main" id="{BE23E854-2AA5-9C19-40E9-F564C77E1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8D0B2-FD22-DD0F-7506-20CF6EF2CF0B}"/>
              </a:ext>
            </a:extLst>
          </p:cNvPr>
          <p:cNvSpPr>
            <a:spLocks noGrp="1"/>
          </p:cNvSpPr>
          <p:nvPr>
            <p:ph type="sldNum" sz="quarter" idx="12"/>
          </p:nvPr>
        </p:nvSpPr>
        <p:spPr/>
        <p:txBody>
          <a:bodyPr/>
          <a:lstStyle/>
          <a:p>
            <a:fld id="{79E3A636-5032-0148-9099-FEC817DFF70E}" type="slidenum">
              <a:rPr lang="en-US" smtClean="0"/>
              <a:t>‹#›</a:t>
            </a:fld>
            <a:endParaRPr lang="en-US"/>
          </a:p>
        </p:txBody>
      </p:sp>
    </p:spTree>
    <p:extLst>
      <p:ext uri="{BB962C8B-B14F-4D97-AF65-F5344CB8AC3E}">
        <p14:creationId xmlns:p14="http://schemas.microsoft.com/office/powerpoint/2010/main" val="266093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431352-24DB-EBB6-B0F5-65D763BB58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95574-C0EF-E35C-04DD-2AB02E250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247E1-CFF6-64A1-3132-1931488D0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F435D1-049D-5D41-BDAF-50B89742127A}" type="datetimeFigureOut">
              <a:rPr lang="en-US" smtClean="0"/>
              <a:t>6/2/24</a:t>
            </a:fld>
            <a:endParaRPr lang="en-US"/>
          </a:p>
        </p:txBody>
      </p:sp>
      <p:sp>
        <p:nvSpPr>
          <p:cNvPr id="5" name="Footer Placeholder 4">
            <a:extLst>
              <a:ext uri="{FF2B5EF4-FFF2-40B4-BE49-F238E27FC236}">
                <a16:creationId xmlns:a16="http://schemas.microsoft.com/office/drawing/2014/main" id="{58CEAC96-E896-59D6-4897-F7470EC12D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b="1" noProof="1"/>
              <a:t>https://genericsuite.carlosjramirez.com</a:t>
            </a:r>
          </a:p>
        </p:txBody>
      </p:sp>
      <p:sp>
        <p:nvSpPr>
          <p:cNvPr id="6" name="Slide Number Placeholder 5">
            <a:extLst>
              <a:ext uri="{FF2B5EF4-FFF2-40B4-BE49-F238E27FC236}">
                <a16:creationId xmlns:a16="http://schemas.microsoft.com/office/drawing/2014/main" id="{4E37F06D-6120-79FA-5864-EEA0AAD55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E3A636-5032-0148-9099-FEC817DFF70E}" type="slidenum">
              <a:rPr lang="en-US" smtClean="0"/>
              <a:t>‹#›</a:t>
            </a:fld>
            <a:endParaRPr lang="en-US"/>
          </a:p>
        </p:txBody>
      </p:sp>
      <p:pic>
        <p:nvPicPr>
          <p:cNvPr id="7" name="Graphic 6">
            <a:extLst>
              <a:ext uri="{FF2B5EF4-FFF2-40B4-BE49-F238E27FC236}">
                <a16:creationId xmlns:a16="http://schemas.microsoft.com/office/drawing/2014/main" id="{B7C618B2-CBBD-1AAB-3F9E-D01C039C7702}"/>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585174" y="136524"/>
            <a:ext cx="1488039" cy="1488039"/>
          </a:xfrm>
          <a:prstGeom prst="rect">
            <a:avLst/>
          </a:prstGeom>
        </p:spPr>
      </p:pic>
      <p:pic>
        <p:nvPicPr>
          <p:cNvPr id="9" name="Graphic 8">
            <a:extLst>
              <a:ext uri="{FF2B5EF4-FFF2-40B4-BE49-F238E27FC236}">
                <a16:creationId xmlns:a16="http://schemas.microsoft.com/office/drawing/2014/main" id="{1280B49A-8A61-90FD-6D79-A9689C9466EF}"/>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585173" y="136523"/>
            <a:ext cx="1488039" cy="1488039"/>
          </a:xfrm>
          <a:prstGeom prst="rect">
            <a:avLst/>
          </a:prstGeom>
        </p:spPr>
      </p:pic>
      <p:pic>
        <p:nvPicPr>
          <p:cNvPr id="10" name="Camera 9">
            <a:extLst>
              <a:ext uri="{FF2B5EF4-FFF2-40B4-BE49-F238E27FC236}">
                <a16:creationId xmlns:a16="http://schemas.microsoft.com/office/drawing/2014/main" id="{8278E61D-0E91-523D-73CB-0C34761C7211}"/>
              </a:ext>
            </a:extLst>
          </p:cNvPr>
          <p:cNvPicPr>
            <a:picLocks noChangeAspect="1"/>
            <a:extLst>
              <a:ext uri="{51228E76-BA90-4043-B771-695A4F85340A}">
                <alf:liveFeedProps xmlns:alf="http://schemas.microsoft.com/office/drawing/2021/livefeed"/>
              </a:ext>
            </a:extLst>
          </p:cNvPicPr>
          <p:nvPr userDrawn="1"/>
        </p:nvPicPr>
        <p:blipFill>
          <a:blip r:embed="rId17">
            <a:extLst>
              <a:ext uri="{96DAC541-7B7A-43D3-8B79-37D633B846F1}">
                <asvg:svgBlip xmlns:asvg="http://schemas.microsoft.com/office/drawing/2016/SVG/main" r:embed="rId18"/>
              </a:ext>
            </a:extLst>
          </a:blip>
          <a:stretch>
            <a:fillRect/>
          </a:stretch>
        </p:blipFill>
        <p:spPr>
          <a:xfrm>
            <a:off x="9231334" y="246116"/>
            <a:ext cx="1268852" cy="1268852"/>
          </a:xfrm>
          <a:prstGeom prst="ellipse">
            <a:avLst/>
          </a:prstGeom>
        </p:spPr>
      </p:pic>
    </p:spTree>
    <p:extLst>
      <p:ext uri="{BB962C8B-B14F-4D97-AF65-F5344CB8AC3E}">
        <p14:creationId xmlns:p14="http://schemas.microsoft.com/office/powerpoint/2010/main" val="3052838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6.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3.xml"/><Relationship Id="rId18" Type="http://schemas.openxmlformats.org/officeDocument/2006/relationships/image" Target="../media/image3.png"/><Relationship Id="rId3" Type="http://schemas.openxmlformats.org/officeDocument/2006/relationships/image" Target="../media/image9.jpeg"/><Relationship Id="rId7" Type="http://schemas.openxmlformats.org/officeDocument/2006/relationships/slide" Target="slide7.xml"/><Relationship Id="rId12" Type="http://schemas.openxmlformats.org/officeDocument/2006/relationships/slide" Target="slide51.xml"/><Relationship Id="rId17" Type="http://schemas.openxmlformats.org/officeDocument/2006/relationships/image" Target="../media/image2.svg"/><Relationship Id="rId2" Type="http://schemas.openxmlformats.org/officeDocument/2006/relationships/notesSlide" Target="../notesSlides/notesSlide3.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23.xml"/><Relationship Id="rId5" Type="http://schemas.openxmlformats.org/officeDocument/2006/relationships/slide" Target="slide5.xml"/><Relationship Id="rId15" Type="http://schemas.openxmlformats.org/officeDocument/2006/relationships/slide" Target="slide55.xml"/><Relationship Id="rId10" Type="http://schemas.openxmlformats.org/officeDocument/2006/relationships/slide" Target="slide21.xml"/><Relationship Id="rId19" Type="http://schemas.openxmlformats.org/officeDocument/2006/relationships/image" Target="../media/image4.svg"/><Relationship Id="rId4" Type="http://schemas.openxmlformats.org/officeDocument/2006/relationships/slide" Target="slide4.xml"/><Relationship Id="rId9" Type="http://schemas.openxmlformats.org/officeDocument/2006/relationships/slide" Target="slide13.xml"/><Relationship Id="rId14" Type="http://schemas.openxmlformats.org/officeDocument/2006/relationships/slide" Target="slide54.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svg"/><Relationship Id="rId5" Type="http://schemas.openxmlformats.org/officeDocument/2006/relationships/diagramQuickStyle" Target="../diagrams/quickStyle1.xml"/><Relationship Id="rId10" Type="http://schemas.openxmlformats.org/officeDocument/2006/relationships/image" Target="../media/image1.png"/><Relationship Id="rId4" Type="http://schemas.openxmlformats.org/officeDocument/2006/relationships/diagramLayout" Target="../diagrams/layout1.xml"/><Relationship Id="rId9"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6.sv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2" Type="http://schemas.openxmlformats.org/officeDocument/2006/relationships/hyperlink" Target="https://www.youtube.com/watch?v=6SOEiQ-eLoI"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3.png"/><Relationship Id="rId7"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44.svg"/><Relationship Id="rId9" Type="http://schemas.openxmlformats.org/officeDocument/2006/relationships/image" Target="../media/image5.png"/></Relationships>
</file>

<file path=ppt/slides/_rels/slide55.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5.jpeg"/><Relationship Id="rId7" Type="http://schemas.openxmlformats.org/officeDocument/2006/relationships/image" Target="../media/image2.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svg"/><Relationship Id="rId10"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5.png"/></Relationships>
</file>

<file path=ppt/slides/_rels/slide5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hyperlink" Target="https://www.carlosjramirez.com/" TargetMode="External"/><Relationship Id="rId7"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genericsuite.carlosjramirez.com/" TargetMode="External"/><Relationship Id="rId5" Type="http://schemas.openxmlformats.org/officeDocument/2006/relationships/hyperlink" Target="https://github.com/tomkat-cr" TargetMode="External"/><Relationship Id="rId10" Type="http://schemas.openxmlformats.org/officeDocument/2006/relationships/image" Target="../media/image46.tiff"/><Relationship Id="rId4" Type="http://schemas.openxmlformats.org/officeDocument/2006/relationships/hyperlink" Target="https://www.linkedin.com/in/carlosjramirez"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8EA6D-AC61-B531-1F83-864A301A3E99}"/>
              </a:ext>
            </a:extLst>
          </p:cNvPr>
          <p:cNvSpPr>
            <a:spLocks noGrp="1"/>
          </p:cNvSpPr>
          <p:nvPr>
            <p:ph type="ctrTitle"/>
          </p:nvPr>
        </p:nvSpPr>
        <p:spPr>
          <a:xfrm>
            <a:off x="823442" y="921715"/>
            <a:ext cx="5163022" cy="2635993"/>
          </a:xfrm>
        </p:spPr>
        <p:txBody>
          <a:bodyPr anchor="b">
            <a:normAutofit/>
          </a:bodyPr>
          <a:lstStyle/>
          <a:p>
            <a:pPr algn="l"/>
            <a:r>
              <a:rPr lang="en-US" sz="4800" dirty="0"/>
              <a:t>La Librería de Software GenericSuite</a:t>
            </a:r>
          </a:p>
        </p:txBody>
      </p:sp>
      <p:sp>
        <p:nvSpPr>
          <p:cNvPr id="14" name="Rectangle 1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2FF21D48-AB8A-09FD-A587-F9928DA6A5F6}"/>
              </a:ext>
            </a:extLst>
          </p:cNvPr>
          <p:cNvSpPr>
            <a:spLocks noGrp="1"/>
          </p:cNvSpPr>
          <p:nvPr>
            <p:ph type="subTitle" idx="1"/>
          </p:nvPr>
        </p:nvSpPr>
        <p:spPr>
          <a:xfrm>
            <a:off x="823442" y="4410112"/>
            <a:ext cx="4662957" cy="1395022"/>
          </a:xfrm>
        </p:spPr>
        <p:txBody>
          <a:bodyPr anchor="t">
            <a:normAutofit/>
          </a:bodyPr>
          <a:lstStyle/>
          <a:p>
            <a:pPr algn="l"/>
            <a:r>
              <a:rPr lang="es-ES_tradnl" sz="2200" dirty="0">
                <a:solidFill>
                  <a:srgbClr val="FFFFFF"/>
                </a:solidFill>
              </a:rPr>
              <a:t>Explorando la importancia de la programación genérica para la innovación en el Desarrollo de Software</a:t>
            </a:r>
          </a:p>
        </p:txBody>
      </p:sp>
      <p:pic>
        <p:nvPicPr>
          <p:cNvPr id="7" name="Graphic 6">
            <a:extLst>
              <a:ext uri="{FF2B5EF4-FFF2-40B4-BE49-F238E27FC236}">
                <a16:creationId xmlns:a16="http://schemas.microsoft.com/office/drawing/2014/main" id="{BC9A0824-8442-30FD-F941-317DD20DC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20" name="Rectangle 1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33041FE-CABD-27CC-CFB7-6F9253C430D9}"/>
              </a:ext>
            </a:extLst>
          </p:cNvPr>
          <p:cNvSpPr txBox="1"/>
          <p:nvPr/>
        </p:nvSpPr>
        <p:spPr>
          <a:xfrm>
            <a:off x="823442" y="6017305"/>
            <a:ext cx="4454299" cy="369332"/>
          </a:xfrm>
          <a:prstGeom prst="rect">
            <a:avLst/>
          </a:prstGeom>
          <a:noFill/>
        </p:spPr>
        <p:txBody>
          <a:bodyPr wrap="square">
            <a:spAutoFit/>
          </a:bodyPr>
          <a:lstStyle/>
          <a:p>
            <a:pPr marL="0" indent="0">
              <a:buNone/>
            </a:pPr>
            <a:r>
              <a:rPr lang="en-US" b="1" noProof="1">
                <a:solidFill>
                  <a:schemeClr val="bg1"/>
                </a:solidFill>
              </a:rPr>
              <a:t>https://genericsuite.carlosjramirez.com </a:t>
            </a:r>
          </a:p>
        </p:txBody>
      </p:sp>
    </p:spTree>
    <p:extLst>
      <p:ext uri="{BB962C8B-B14F-4D97-AF65-F5344CB8AC3E}">
        <p14:creationId xmlns:p14="http://schemas.microsoft.com/office/powerpoint/2010/main" val="876019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C19B-64EF-B4B5-0BAB-246E2AD3F416}"/>
              </a:ext>
            </a:extLst>
          </p:cNvPr>
          <p:cNvSpPr>
            <a:spLocks noGrp="1"/>
          </p:cNvSpPr>
          <p:nvPr>
            <p:ph type="title"/>
          </p:nvPr>
        </p:nvSpPr>
        <p:spPr/>
        <p:txBody>
          <a:bodyPr/>
          <a:lstStyle/>
          <a:p>
            <a:r>
              <a:rPr lang="es-ES_tradnl" dirty="0"/>
              <a:t>Evolución (2)</a:t>
            </a:r>
          </a:p>
        </p:txBody>
      </p:sp>
      <p:sp>
        <p:nvSpPr>
          <p:cNvPr id="3" name="Content Placeholder 2">
            <a:extLst>
              <a:ext uri="{FF2B5EF4-FFF2-40B4-BE49-F238E27FC236}">
                <a16:creationId xmlns:a16="http://schemas.microsoft.com/office/drawing/2014/main" id="{CD44A20D-AA48-23B7-2142-A4308AB5DA62}"/>
              </a:ext>
            </a:extLst>
          </p:cNvPr>
          <p:cNvSpPr>
            <a:spLocks noGrp="1"/>
          </p:cNvSpPr>
          <p:nvPr>
            <p:ph idx="1"/>
          </p:nvPr>
        </p:nvSpPr>
        <p:spPr/>
        <p:txBody>
          <a:bodyPr>
            <a:normAutofit/>
          </a:bodyPr>
          <a:lstStyle/>
          <a:p>
            <a:r>
              <a:rPr lang="es-ES_tradnl" sz="2800" dirty="0"/>
              <a:t>Junio 2023: desarrollo de módulos genéricos Backend para manejar CRUD, generación automática de </a:t>
            </a:r>
            <a:r>
              <a:rPr lang="es-ES_tradnl" sz="2800" dirty="0" err="1"/>
              <a:t>Endpoints</a:t>
            </a:r>
            <a:r>
              <a:rPr lang="es-ES_tradnl" sz="2800" dirty="0"/>
              <a:t> y Menús con las mismas configuraciones del Frontend, usando archivos JSON almacenadas en un repositorio común. </a:t>
            </a:r>
          </a:p>
          <a:p>
            <a:r>
              <a:rPr lang="es-ES_tradnl" dirty="0"/>
              <a:t>Julio 2023: participé en el </a:t>
            </a:r>
            <a:r>
              <a:rPr lang="es-ES_tradnl" b="1" dirty="0"/>
              <a:t>Google </a:t>
            </a:r>
            <a:r>
              <a:rPr lang="es-ES_tradnl" b="1" dirty="0" err="1"/>
              <a:t>Vertex</a:t>
            </a:r>
            <a:r>
              <a:rPr lang="es-ES_tradnl" b="1" dirty="0"/>
              <a:t> AI Hackathon de </a:t>
            </a:r>
            <a:r>
              <a:rPr lang="es-ES_tradnl" b="1" dirty="0" err="1"/>
              <a:t>Lablab.ai</a:t>
            </a:r>
            <a:r>
              <a:rPr lang="es-ES_tradnl" dirty="0"/>
              <a:t> y eso me dio las ideas para crear </a:t>
            </a:r>
            <a:r>
              <a:rPr lang="es-ES_tradnl" b="1" dirty="0" err="1"/>
              <a:t>FynBot</a:t>
            </a:r>
            <a:r>
              <a:rPr lang="es-ES_tradnl" dirty="0"/>
              <a:t>: el asistente de inteligencia artificial para FynApp, basado en las API de OpenAI y GPT </a:t>
            </a:r>
            <a:r>
              <a:rPr lang="es-ES_tradnl" dirty="0" err="1"/>
              <a:t>Functions</a:t>
            </a:r>
            <a:r>
              <a:rPr lang="es-ES_tradnl" dirty="0"/>
              <a:t>.</a:t>
            </a:r>
          </a:p>
        </p:txBody>
      </p:sp>
    </p:spTree>
    <p:extLst>
      <p:ext uri="{BB962C8B-B14F-4D97-AF65-F5344CB8AC3E}">
        <p14:creationId xmlns:p14="http://schemas.microsoft.com/office/powerpoint/2010/main" val="414926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C9EE-F07F-8647-AFDE-BC782881D2CD}"/>
              </a:ext>
            </a:extLst>
          </p:cNvPr>
          <p:cNvSpPr>
            <a:spLocks noGrp="1"/>
          </p:cNvSpPr>
          <p:nvPr>
            <p:ph type="title"/>
          </p:nvPr>
        </p:nvSpPr>
        <p:spPr/>
        <p:txBody>
          <a:bodyPr/>
          <a:lstStyle/>
          <a:p>
            <a:r>
              <a:rPr lang="es-ES_tradnl" dirty="0"/>
              <a:t>Evolución (3)</a:t>
            </a:r>
          </a:p>
        </p:txBody>
      </p:sp>
      <p:sp>
        <p:nvSpPr>
          <p:cNvPr id="3" name="Content Placeholder 2">
            <a:extLst>
              <a:ext uri="{FF2B5EF4-FFF2-40B4-BE49-F238E27FC236}">
                <a16:creationId xmlns:a16="http://schemas.microsoft.com/office/drawing/2014/main" id="{CC281179-A09A-1555-0D5D-409345B04B67}"/>
              </a:ext>
            </a:extLst>
          </p:cNvPr>
          <p:cNvSpPr>
            <a:spLocks noGrp="1"/>
          </p:cNvSpPr>
          <p:nvPr>
            <p:ph idx="1"/>
          </p:nvPr>
        </p:nvSpPr>
        <p:spPr/>
        <p:txBody>
          <a:bodyPr>
            <a:normAutofit/>
          </a:bodyPr>
          <a:lstStyle/>
          <a:p>
            <a:r>
              <a:rPr lang="es-ES_tradnl" dirty="0"/>
              <a:t>Agosto &gt; Noviembre 2023: Generación de imágenes (</a:t>
            </a:r>
            <a:r>
              <a:rPr lang="es-ES_tradnl" dirty="0" err="1"/>
              <a:t>Dall</a:t>
            </a:r>
            <a:r>
              <a:rPr lang="es-ES_tradnl" dirty="0"/>
              <a:t>-E), audio (TTS), reconocimiento de imágenes (</a:t>
            </a:r>
            <a:r>
              <a:rPr lang="es-ES_tradnl" dirty="0" err="1"/>
              <a:t>Vision</a:t>
            </a:r>
            <a:r>
              <a:rPr lang="es-ES_tradnl" dirty="0"/>
              <a:t>).</a:t>
            </a:r>
            <a:br>
              <a:rPr lang="es-ES_tradnl" dirty="0"/>
            </a:br>
            <a:r>
              <a:rPr lang="es-ES_tradnl" dirty="0"/>
              <a:t>Despliegue con AWS SAM (</a:t>
            </a:r>
            <a:r>
              <a:rPr lang="es-ES_tradnl" dirty="0" err="1"/>
              <a:t>Serverless</a:t>
            </a:r>
            <a:r>
              <a:rPr lang="es-ES_tradnl" dirty="0"/>
              <a:t> </a:t>
            </a:r>
            <a:r>
              <a:rPr lang="es-ES_tradnl" dirty="0" err="1"/>
              <a:t>Application</a:t>
            </a:r>
            <a:r>
              <a:rPr lang="es-ES_tradnl" dirty="0"/>
              <a:t> </a:t>
            </a:r>
            <a:r>
              <a:rPr lang="es-ES_tradnl" dirty="0" err="1"/>
              <a:t>Model</a:t>
            </a:r>
            <a:r>
              <a:rPr lang="es-ES_tradnl" dirty="0"/>
              <a:t>).</a:t>
            </a:r>
          </a:p>
          <a:p>
            <a:r>
              <a:rPr lang="es-ES_tradnl" dirty="0"/>
              <a:t>Diciembre de 2023: implementación de </a:t>
            </a:r>
            <a:r>
              <a:rPr lang="es-ES_tradnl" dirty="0" err="1"/>
              <a:t>LangChain</a:t>
            </a:r>
            <a:r>
              <a:rPr lang="es-ES_tradnl" dirty="0"/>
              <a:t> para abrir la posibilidad de utilizar cualquier modelo LLM / NLP / </a:t>
            </a:r>
            <a:r>
              <a:rPr lang="es-ES_tradnl" dirty="0" err="1"/>
              <a:t>Embeddings</a:t>
            </a:r>
            <a:r>
              <a:rPr lang="es-ES_tradnl" dirty="0"/>
              <a:t> y no estar atado a un solo proveedor.</a:t>
            </a:r>
            <a:br>
              <a:rPr lang="es-ES_tradnl" dirty="0"/>
            </a:br>
            <a:r>
              <a:rPr lang="es-ES_tradnl" dirty="0"/>
              <a:t>DNS Local y acceso a ambiente de desarrollo con HTTPS.</a:t>
            </a:r>
          </a:p>
          <a:p>
            <a:r>
              <a:rPr lang="es-ES_tradnl" dirty="0"/>
              <a:t>Enero 2024: se incluye Google Gemini y </a:t>
            </a:r>
            <a:r>
              <a:rPr lang="es-ES_tradnl" dirty="0" err="1"/>
              <a:t>Hugging</a:t>
            </a:r>
            <a:r>
              <a:rPr lang="es-ES_tradnl" dirty="0"/>
              <a:t> </a:t>
            </a:r>
            <a:r>
              <a:rPr lang="es-ES_tradnl" dirty="0" err="1"/>
              <a:t>Face</a:t>
            </a:r>
            <a:r>
              <a:rPr lang="es-ES_tradnl" dirty="0"/>
              <a:t> en la oferta de modelos.</a:t>
            </a:r>
          </a:p>
        </p:txBody>
      </p:sp>
    </p:spTree>
    <p:extLst>
      <p:ext uri="{BB962C8B-B14F-4D97-AF65-F5344CB8AC3E}">
        <p14:creationId xmlns:p14="http://schemas.microsoft.com/office/powerpoint/2010/main" val="21747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858A-9545-9C4E-6A7F-75754D51B6CC}"/>
              </a:ext>
            </a:extLst>
          </p:cNvPr>
          <p:cNvSpPr>
            <a:spLocks noGrp="1"/>
          </p:cNvSpPr>
          <p:nvPr>
            <p:ph type="title"/>
          </p:nvPr>
        </p:nvSpPr>
        <p:spPr/>
        <p:txBody>
          <a:bodyPr/>
          <a:lstStyle/>
          <a:p>
            <a:r>
              <a:rPr lang="es-ES_tradnl" dirty="0"/>
              <a:t>Evolución (4)</a:t>
            </a:r>
          </a:p>
        </p:txBody>
      </p:sp>
      <p:sp>
        <p:nvSpPr>
          <p:cNvPr id="3" name="Content Placeholder 2">
            <a:extLst>
              <a:ext uri="{FF2B5EF4-FFF2-40B4-BE49-F238E27FC236}">
                <a16:creationId xmlns:a16="http://schemas.microsoft.com/office/drawing/2014/main" id="{37E101D3-516E-6CFB-2EAB-DCB22CCD7720}"/>
              </a:ext>
            </a:extLst>
          </p:cNvPr>
          <p:cNvSpPr>
            <a:spLocks noGrp="1"/>
          </p:cNvSpPr>
          <p:nvPr>
            <p:ph idx="1"/>
          </p:nvPr>
        </p:nvSpPr>
        <p:spPr/>
        <p:txBody>
          <a:bodyPr/>
          <a:lstStyle/>
          <a:p>
            <a:r>
              <a:rPr lang="es-ES_tradnl" dirty="0"/>
              <a:t>Febrero de 2024: extracción de programación genérica de FynApp y allí nació GenericSuite.</a:t>
            </a:r>
          </a:p>
          <a:p>
            <a:r>
              <a:rPr lang="es-ES_tradnl" dirty="0"/>
              <a:t>La primera versión se publicó a principio de marzo de 2024 y las librerías ya funcionales se publicaron en NPMJS y </a:t>
            </a:r>
            <a:r>
              <a:rPr lang="es-ES_tradnl" dirty="0" err="1"/>
              <a:t>PyPi</a:t>
            </a:r>
            <a:r>
              <a:rPr lang="es-ES_tradnl" dirty="0"/>
              <a:t> a principios de abril de 2024.</a:t>
            </a:r>
          </a:p>
          <a:p>
            <a:r>
              <a:rPr lang="es-ES_tradnl" dirty="0"/>
              <a:t>Esta es la primera contribución formal que hago a la comunidad Open </a:t>
            </a:r>
            <a:r>
              <a:rPr lang="es-ES_tradnl" dirty="0" err="1"/>
              <a:t>Source</a:t>
            </a:r>
            <a:r>
              <a:rPr lang="es-ES_tradnl" dirty="0"/>
              <a:t>.</a:t>
            </a:r>
          </a:p>
        </p:txBody>
      </p:sp>
    </p:spTree>
    <p:extLst>
      <p:ext uri="{BB962C8B-B14F-4D97-AF65-F5344CB8AC3E}">
        <p14:creationId xmlns:p14="http://schemas.microsoft.com/office/powerpoint/2010/main" val="1681151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0605B-AC15-14BD-8071-29B7997F4AAD}"/>
              </a:ext>
            </a:extLst>
          </p:cNvPr>
          <p:cNvSpPr>
            <a:spLocks noGrp="1"/>
          </p:cNvSpPr>
          <p:nvPr>
            <p:ph type="title"/>
          </p:nvPr>
        </p:nvSpPr>
        <p:spPr>
          <a:xfrm>
            <a:off x="462455" y="457201"/>
            <a:ext cx="3189170" cy="3588870"/>
          </a:xfrm>
        </p:spPr>
        <p:txBody>
          <a:bodyPr anchor="b">
            <a:normAutofit/>
          </a:bodyPr>
          <a:lstStyle/>
          <a:p>
            <a:pPr algn="r"/>
            <a:r>
              <a:rPr lang="es-ES_tradnl" sz="4000" dirty="0">
                <a:solidFill>
                  <a:srgbClr val="FFFFFF"/>
                </a:solidFill>
              </a:rPr>
              <a:t>¿Qué ofrece GenericSuite?</a:t>
            </a:r>
          </a:p>
        </p:txBody>
      </p:sp>
      <p:sp>
        <p:nvSpPr>
          <p:cNvPr id="3" name="Content Placeholder 2">
            <a:extLst>
              <a:ext uri="{FF2B5EF4-FFF2-40B4-BE49-F238E27FC236}">
                <a16:creationId xmlns:a16="http://schemas.microsoft.com/office/drawing/2014/main" id="{474087F5-925E-C0E4-1567-D99504CD7A0B}"/>
              </a:ext>
            </a:extLst>
          </p:cNvPr>
          <p:cNvSpPr>
            <a:spLocks noGrp="1"/>
          </p:cNvSpPr>
          <p:nvPr>
            <p:ph idx="1"/>
          </p:nvPr>
        </p:nvSpPr>
        <p:spPr>
          <a:xfrm>
            <a:off x="5220739" y="1022733"/>
            <a:ext cx="3290579" cy="2636103"/>
          </a:xfrm>
        </p:spPr>
        <p:txBody>
          <a:bodyPr anchor="ctr">
            <a:normAutofit/>
          </a:bodyPr>
          <a:lstStyle/>
          <a:p>
            <a:r>
              <a:rPr lang="es-ES_tradnl" dirty="0"/>
              <a:t>GenericSuite Core:</a:t>
            </a:r>
          </a:p>
          <a:p>
            <a:pPr lvl="1"/>
            <a:r>
              <a:rPr lang="es-ES_tradnl" sz="2000" dirty="0"/>
              <a:t>Frontend</a:t>
            </a:r>
          </a:p>
          <a:p>
            <a:pPr lvl="1"/>
            <a:r>
              <a:rPr lang="es-ES_tradnl" sz="2000" dirty="0"/>
              <a:t>Backend</a:t>
            </a:r>
          </a:p>
          <a:p>
            <a:pPr lvl="1"/>
            <a:r>
              <a:rPr lang="es-ES_tradnl" sz="2000" dirty="0"/>
              <a:t>Scripts</a:t>
            </a:r>
            <a:endParaRPr lang="es-ES_tradnl" sz="2800" dirty="0"/>
          </a:p>
        </p:txBody>
      </p:sp>
      <p:pic>
        <p:nvPicPr>
          <p:cNvPr id="5" name="Graphic 4">
            <a:extLst>
              <a:ext uri="{FF2B5EF4-FFF2-40B4-BE49-F238E27FC236}">
                <a16:creationId xmlns:a16="http://schemas.microsoft.com/office/drawing/2014/main" id="{3216ACD0-5C47-51D9-3C15-F4C2CBEB1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295" y="1080754"/>
            <a:ext cx="2381255" cy="2381255"/>
          </a:xfrm>
          <a:prstGeom prst="rect">
            <a:avLst/>
          </a:prstGeom>
        </p:spPr>
      </p:pic>
      <p:pic>
        <p:nvPicPr>
          <p:cNvPr id="4" name="Graphic 3">
            <a:extLst>
              <a:ext uri="{FF2B5EF4-FFF2-40B4-BE49-F238E27FC236}">
                <a16:creationId xmlns:a16="http://schemas.microsoft.com/office/drawing/2014/main" id="{37C977E0-E6B9-088D-ADD5-47ED7A361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4637" y="3789407"/>
            <a:ext cx="2395235" cy="2395235"/>
          </a:xfrm>
          <a:prstGeom prst="rect">
            <a:avLst/>
          </a:prstGeom>
        </p:spPr>
      </p:pic>
      <p:sp>
        <p:nvSpPr>
          <p:cNvPr id="6" name="Content Placeholder 2">
            <a:extLst>
              <a:ext uri="{FF2B5EF4-FFF2-40B4-BE49-F238E27FC236}">
                <a16:creationId xmlns:a16="http://schemas.microsoft.com/office/drawing/2014/main" id="{FB810D88-9F75-06AE-33DD-6681530CF464}"/>
              </a:ext>
            </a:extLst>
          </p:cNvPr>
          <p:cNvSpPr txBox="1">
            <a:spLocks/>
          </p:cNvSpPr>
          <p:nvPr/>
        </p:nvSpPr>
        <p:spPr>
          <a:xfrm>
            <a:off x="7951295" y="3668974"/>
            <a:ext cx="3290579" cy="263610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Extensiones:</a:t>
            </a:r>
          </a:p>
          <a:p>
            <a:pPr lvl="1"/>
            <a:r>
              <a:rPr lang="es-ES_tradnl" sz="2000" dirty="0"/>
              <a:t>AI (RAG, LLM, NLP)</a:t>
            </a:r>
          </a:p>
          <a:p>
            <a:pPr lvl="1"/>
            <a:r>
              <a:rPr lang="es-ES_tradnl" sz="2000" dirty="0"/>
              <a:t>Código de Barras</a:t>
            </a:r>
          </a:p>
          <a:p>
            <a:pPr lvl="1"/>
            <a:r>
              <a:rPr lang="es-ES_tradnl" sz="2000" dirty="0"/>
              <a:t>Mapas</a:t>
            </a:r>
          </a:p>
        </p:txBody>
      </p:sp>
      <p:pic>
        <p:nvPicPr>
          <p:cNvPr id="7" name="Camera 6">
            <a:extLst>
              <a:ext uri="{FF2B5EF4-FFF2-40B4-BE49-F238E27FC236}">
                <a16:creationId xmlns:a16="http://schemas.microsoft.com/office/drawing/2014/main" id="{B1A88AAB-A629-65DD-81B7-BBB301DF0D8A}"/>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24173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C3FC9-0C0F-1A7C-54EA-A59DF21FF7C8}"/>
              </a:ext>
            </a:extLst>
          </p:cNvPr>
          <p:cNvSpPr>
            <a:spLocks noGrp="1"/>
          </p:cNvSpPr>
          <p:nvPr>
            <p:ph type="title"/>
          </p:nvPr>
        </p:nvSpPr>
        <p:spPr>
          <a:xfrm>
            <a:off x="549305" y="548464"/>
            <a:ext cx="7112735" cy="1118413"/>
          </a:xfrm>
        </p:spPr>
        <p:txBody>
          <a:bodyPr anchor="b">
            <a:normAutofit/>
          </a:bodyPr>
          <a:lstStyle/>
          <a:p>
            <a:r>
              <a:rPr lang="es-ES_tradnl" sz="4000" dirty="0"/>
              <a:t>Ficha Técnica</a:t>
            </a:r>
          </a:p>
        </p:txBody>
      </p:sp>
      <p:pic>
        <p:nvPicPr>
          <p:cNvPr id="5" name="Picture 4" descr="Dispositivo móvil con aplicaciones">
            <a:extLst>
              <a:ext uri="{FF2B5EF4-FFF2-40B4-BE49-F238E27FC236}">
                <a16:creationId xmlns:a16="http://schemas.microsoft.com/office/drawing/2014/main" id="{C41BAB89-A729-5744-5448-2CDEEB3621F5}"/>
              </a:ext>
            </a:extLst>
          </p:cNvPr>
          <p:cNvPicPr>
            <a:picLocks noChangeAspect="1"/>
          </p:cNvPicPr>
          <p:nvPr/>
        </p:nvPicPr>
        <p:blipFill rotWithShape="1">
          <a:blip r:embed="rId3"/>
          <a:srcRect l="52575" r="13005"/>
          <a:stretch/>
        </p:blipFill>
        <p:spPr>
          <a:xfrm>
            <a:off x="7995504" y="10"/>
            <a:ext cx="4196496" cy="6857990"/>
          </a:xfrm>
          <a:prstGeom prst="rect">
            <a:avLst/>
          </a:prstGeom>
          <a:effectLst/>
        </p:spPr>
      </p:pic>
      <p:sp>
        <p:nvSpPr>
          <p:cNvPr id="3" name="Content Placeholder 2">
            <a:extLst>
              <a:ext uri="{FF2B5EF4-FFF2-40B4-BE49-F238E27FC236}">
                <a16:creationId xmlns:a16="http://schemas.microsoft.com/office/drawing/2014/main" id="{206C7BBD-06DB-1AF3-D0C8-4BAE6307AB25}"/>
              </a:ext>
            </a:extLst>
          </p:cNvPr>
          <p:cNvSpPr>
            <a:spLocks noGrp="1"/>
          </p:cNvSpPr>
          <p:nvPr>
            <p:ph idx="1"/>
          </p:nvPr>
        </p:nvSpPr>
        <p:spPr>
          <a:xfrm>
            <a:off x="549306" y="1944413"/>
            <a:ext cx="7112733" cy="4277711"/>
          </a:xfrm>
        </p:spPr>
        <p:txBody>
          <a:bodyPr>
            <a:normAutofit/>
          </a:bodyPr>
          <a:lstStyle/>
          <a:p>
            <a:r>
              <a:rPr lang="es-ES_tradnl" sz="2400" dirty="0"/>
              <a:t>Backend: Python 3.9+</a:t>
            </a:r>
          </a:p>
          <a:p>
            <a:r>
              <a:rPr lang="es-ES_tradnl" sz="2400" dirty="0"/>
              <a:t>Frontend: </a:t>
            </a:r>
            <a:r>
              <a:rPr lang="es-ES_tradnl" sz="2400" dirty="0" err="1"/>
              <a:t>React.js</a:t>
            </a:r>
            <a:endParaRPr lang="es-ES_tradnl" sz="2400" dirty="0"/>
          </a:p>
          <a:p>
            <a:r>
              <a:rPr lang="es-ES_tradnl" sz="2400" dirty="0"/>
              <a:t>Mobile: </a:t>
            </a:r>
            <a:r>
              <a:rPr lang="es-ES_tradnl" sz="2400" dirty="0" err="1"/>
              <a:t>Flutter</a:t>
            </a:r>
            <a:endParaRPr lang="es-ES_tradnl" sz="2400" dirty="0"/>
          </a:p>
          <a:p>
            <a:r>
              <a:rPr lang="es-ES_tradnl" sz="2400" dirty="0"/>
              <a:t>IAC / Plataforma: AWS</a:t>
            </a:r>
          </a:p>
          <a:p>
            <a:r>
              <a:rPr lang="es-ES_tradnl" sz="2400" dirty="0"/>
              <a:t>AI: OpenAI GPT, Google Gemini, </a:t>
            </a:r>
            <a:r>
              <a:rPr lang="es-ES_tradnl" sz="2400" dirty="0" err="1"/>
              <a:t>Anthropic</a:t>
            </a:r>
            <a:r>
              <a:rPr lang="es-ES_tradnl" sz="2400" dirty="0"/>
              <a:t> Claude, </a:t>
            </a:r>
            <a:r>
              <a:rPr lang="es-ES_tradnl" sz="2400" dirty="0" err="1"/>
              <a:t>Hugging</a:t>
            </a:r>
            <a:r>
              <a:rPr lang="es-ES_tradnl" sz="2400" dirty="0"/>
              <a:t> </a:t>
            </a:r>
            <a:r>
              <a:rPr lang="es-ES_tradnl" sz="2400" dirty="0" err="1"/>
              <a:t>Face</a:t>
            </a:r>
            <a:r>
              <a:rPr lang="es-ES_tradnl" sz="2400" dirty="0"/>
              <a:t> </a:t>
            </a:r>
            <a:r>
              <a:rPr lang="es-ES_tradnl" sz="2400" dirty="0" err="1"/>
              <a:t>Models</a:t>
            </a:r>
            <a:r>
              <a:rPr lang="es-ES_tradnl" sz="2400" dirty="0"/>
              <a:t> (cualquiera con capacidad conversacional), </a:t>
            </a:r>
            <a:r>
              <a:rPr lang="es-ES_tradnl" sz="2400" dirty="0" err="1"/>
              <a:t>Clarifai</a:t>
            </a:r>
            <a:r>
              <a:rPr lang="es-ES_tradnl" sz="2400" dirty="0"/>
              <a:t>.</a:t>
            </a:r>
          </a:p>
          <a:p>
            <a:r>
              <a:rPr lang="es-ES_tradnl" sz="2400" dirty="0"/>
              <a:t>Sistema Operativo: Linux (servidores, desarrollo) / MacOS (desarrollo).</a:t>
            </a:r>
          </a:p>
        </p:txBody>
      </p:sp>
      <p:pic>
        <p:nvPicPr>
          <p:cNvPr id="6" name="Graphic 5">
            <a:extLst>
              <a:ext uri="{FF2B5EF4-FFF2-40B4-BE49-F238E27FC236}">
                <a16:creationId xmlns:a16="http://schemas.microsoft.com/office/drawing/2014/main" id="{6B31950C-5424-CC7E-1330-67186E3B58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7" name="Camera 6">
            <a:extLst>
              <a:ext uri="{FF2B5EF4-FFF2-40B4-BE49-F238E27FC236}">
                <a16:creationId xmlns:a16="http://schemas.microsoft.com/office/drawing/2014/main" id="{49C8ED7C-D9D5-EC4A-B7A5-F9B03F259582}"/>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85014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D6F7EF8A-530C-8450-5A0C-5BEBF5306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202" y="1301899"/>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3C208-1F47-86AB-2D68-3F7D7F60F1D6}"/>
              </a:ext>
            </a:extLst>
          </p:cNvPr>
          <p:cNvSpPr>
            <a:spLocks noGrp="1"/>
          </p:cNvSpPr>
          <p:nvPr>
            <p:ph type="title"/>
          </p:nvPr>
        </p:nvSpPr>
        <p:spPr>
          <a:xfrm>
            <a:off x="838201" y="479493"/>
            <a:ext cx="5257800" cy="1325563"/>
          </a:xfrm>
        </p:spPr>
        <p:txBody>
          <a:bodyPr>
            <a:normAutofit/>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a:t>
            </a:r>
            <a:endParaRPr lang="es-ES_tradnl" dirty="0"/>
          </a:p>
        </p:txBody>
      </p:sp>
      <p:sp>
        <p:nvSpPr>
          <p:cNvPr id="3" name="Content Placeholder 2">
            <a:extLst>
              <a:ext uri="{FF2B5EF4-FFF2-40B4-BE49-F238E27FC236}">
                <a16:creationId xmlns:a16="http://schemas.microsoft.com/office/drawing/2014/main" id="{AEAABF38-B473-3371-5C84-7DEC81331726}"/>
              </a:ext>
            </a:extLst>
          </p:cNvPr>
          <p:cNvSpPr>
            <a:spLocks noGrp="1"/>
          </p:cNvSpPr>
          <p:nvPr>
            <p:ph idx="1"/>
          </p:nvPr>
        </p:nvSpPr>
        <p:spPr>
          <a:xfrm>
            <a:off x="838200" y="1984443"/>
            <a:ext cx="6004033" cy="4192520"/>
          </a:xfrm>
        </p:spPr>
        <p:txBody>
          <a:bodyPr>
            <a:normAutofit fontScale="92500"/>
          </a:bodyPr>
          <a:lstStyle/>
          <a:p>
            <a:pPr fontAlgn="base">
              <a:buFont typeface="Arial" panose="020B0604020202020204" pitchFamily="34" charset="0"/>
              <a:buChar char="•"/>
            </a:pPr>
            <a:r>
              <a:rPr lang="es-ES_tradnl" sz="2400" dirty="0"/>
              <a:t>Editor CRUD genérico: código central de creación-lectura-actualización-eliminación que se puede parametrizar y extender. No hay necesidad de reescribir cada editor de tablas.</a:t>
            </a:r>
          </a:p>
          <a:p>
            <a:pPr fontAlgn="base">
              <a:buFont typeface="Arial" panose="020B0604020202020204" pitchFamily="34" charset="0"/>
              <a:buChar char="•"/>
            </a:pPr>
            <a:r>
              <a:rPr lang="es-ES_tradnl" sz="2400" dirty="0"/>
              <a:t>Generador de Menú: para configurar la estructura jerárquica, los niveles de seguridad de usuario y los componentes </a:t>
            </a:r>
            <a:r>
              <a:rPr lang="es-ES_tradnl" sz="2400" dirty="0" err="1"/>
              <a:t>React.js</a:t>
            </a:r>
            <a:r>
              <a:rPr lang="es-ES_tradnl" sz="2400" dirty="0"/>
              <a:t>.</a:t>
            </a:r>
          </a:p>
          <a:p>
            <a:pPr fontAlgn="base">
              <a:buFont typeface="Arial" panose="020B0604020202020204" pitchFamily="34" charset="0"/>
              <a:buChar char="•"/>
            </a:pPr>
            <a:r>
              <a:rPr lang="es-ES_tradnl" sz="2400" dirty="0"/>
              <a:t>Generador de </a:t>
            </a:r>
            <a:r>
              <a:rPr lang="es-ES_tradnl" sz="2400" dirty="0" err="1"/>
              <a:t>Endpoints</a:t>
            </a:r>
            <a:r>
              <a:rPr lang="es-ES_tradnl" sz="2400" dirty="0"/>
              <a:t>: para configurar los puntos de entrada (URL) de las API y los métodos Python.</a:t>
            </a:r>
          </a:p>
          <a:p>
            <a:pPr fontAlgn="base">
              <a:buFont typeface="Arial" panose="020B0604020202020204" pitchFamily="34" charset="0"/>
              <a:buChar char="•"/>
            </a:pPr>
            <a:r>
              <a:rPr lang="es-ES_tradnl" sz="2400" dirty="0"/>
              <a:t>Todas las configuraciones en archivos JSON.</a:t>
            </a:r>
          </a:p>
        </p:txBody>
      </p:sp>
      <p:pic>
        <p:nvPicPr>
          <p:cNvPr id="4" name="Camera 3">
            <a:extLst>
              <a:ext uri="{FF2B5EF4-FFF2-40B4-BE49-F238E27FC236}">
                <a16:creationId xmlns:a16="http://schemas.microsoft.com/office/drawing/2014/main" id="{9947CB93-EE34-8E0C-1216-BD8FFE25279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62224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0B651-8471-3F1E-A8B9-75233F6FCD3E}"/>
              </a:ext>
            </a:extLst>
          </p:cNvPr>
          <p:cNvSpPr>
            <a:spLocks noGrp="1"/>
          </p:cNvSpPr>
          <p:nvPr>
            <p:ph type="title"/>
          </p:nvPr>
        </p:nvSpPr>
        <p:spPr/>
        <p:txBody>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 (2)</a:t>
            </a:r>
            <a:endParaRPr lang="es-ES_tradnl" dirty="0"/>
          </a:p>
        </p:txBody>
      </p:sp>
      <p:sp>
        <p:nvSpPr>
          <p:cNvPr id="3" name="Content Placeholder 2">
            <a:extLst>
              <a:ext uri="{FF2B5EF4-FFF2-40B4-BE49-F238E27FC236}">
                <a16:creationId xmlns:a16="http://schemas.microsoft.com/office/drawing/2014/main" id="{D37FBF60-9452-2B44-898D-DB4CF6227619}"/>
              </a:ext>
            </a:extLst>
          </p:cNvPr>
          <p:cNvSpPr>
            <a:spLocks noGrp="1"/>
          </p:cNvSpPr>
          <p:nvPr>
            <p:ph idx="1"/>
          </p:nvPr>
        </p:nvSpPr>
        <p:spPr/>
        <p:txBody>
          <a:bodyPr/>
          <a:lstStyle/>
          <a:p>
            <a:pPr fontAlgn="base">
              <a:buFont typeface="Arial" panose="020B0604020202020204" pitchFamily="34" charset="0"/>
              <a:buChar char="•"/>
            </a:pPr>
            <a:r>
              <a:rPr lang="es-ES_tradnl" sz="2800" dirty="0"/>
              <a:t>Abstracción de base de datos:</a:t>
            </a:r>
          </a:p>
          <a:p>
            <a:pPr lvl="1" fontAlgn="base"/>
            <a:r>
              <a:rPr lang="es-ES_tradnl" dirty="0"/>
              <a:t>El Backend puede utilizar DynamoDB o MongoDB.</a:t>
            </a:r>
          </a:p>
          <a:p>
            <a:pPr lvl="1" fontAlgn="base"/>
            <a:r>
              <a:rPr lang="es-ES_tradnl" dirty="0"/>
              <a:t>El acceso a DynamoDB se puede hacer mediante la misma sintaxis de MongoDB.</a:t>
            </a:r>
          </a:p>
          <a:p>
            <a:pPr fontAlgn="base">
              <a:buFont typeface="Arial" panose="020B0604020202020204" pitchFamily="34" charset="0"/>
              <a:buChar char="•"/>
            </a:pPr>
            <a:r>
              <a:rPr lang="es-ES_tradnl" sz="2800" dirty="0"/>
              <a:t>Abstracción de Framework: para desarrollo de </a:t>
            </a:r>
            <a:r>
              <a:rPr lang="es-ES_tradnl" sz="2800" dirty="0" err="1"/>
              <a:t>APIs</a:t>
            </a:r>
            <a:r>
              <a:rPr lang="es-ES_tradnl" sz="2800" dirty="0"/>
              <a:t> en Python con </a:t>
            </a:r>
            <a:r>
              <a:rPr lang="es-ES_tradnl" sz="2800" dirty="0" err="1"/>
              <a:t>FastAPI</a:t>
            </a:r>
            <a:r>
              <a:rPr lang="es-ES_tradnl" sz="2800" dirty="0"/>
              <a:t>, </a:t>
            </a:r>
            <a:r>
              <a:rPr lang="es-ES_tradnl" sz="2800" dirty="0" err="1"/>
              <a:t>Chalice</a:t>
            </a:r>
            <a:r>
              <a:rPr lang="es-ES_tradnl" sz="2800" dirty="0"/>
              <a:t> o </a:t>
            </a:r>
            <a:r>
              <a:rPr lang="es-ES_tradnl" sz="2800" dirty="0" err="1"/>
              <a:t>Flask</a:t>
            </a:r>
            <a:r>
              <a:rPr lang="es-ES_tradnl" sz="2800" dirty="0"/>
              <a:t> indistintamente.</a:t>
            </a:r>
          </a:p>
          <a:p>
            <a:r>
              <a:rPr lang="es-ES_tradnl" dirty="0"/>
              <a:t>Parametrización desde la base de datos: para ampliar la posibilidad de configurar el sistema de forma dinámica.</a:t>
            </a:r>
          </a:p>
        </p:txBody>
      </p:sp>
    </p:spTree>
    <p:extLst>
      <p:ext uri="{BB962C8B-B14F-4D97-AF65-F5344CB8AC3E}">
        <p14:creationId xmlns:p14="http://schemas.microsoft.com/office/powerpoint/2010/main" val="742478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B955-1CE7-1FCB-6BC3-1A50C1AD0A8B}"/>
              </a:ext>
            </a:extLst>
          </p:cNvPr>
          <p:cNvSpPr>
            <a:spLocks noGrp="1"/>
          </p:cNvSpPr>
          <p:nvPr>
            <p:ph type="title"/>
          </p:nvPr>
        </p:nvSpPr>
        <p:spPr/>
        <p:txBody>
          <a:bodyPr/>
          <a:lstStyle/>
          <a:p>
            <a:r>
              <a:rPr lang="en-US" b="0" i="0" dirty="0">
                <a:effectLst/>
                <a:highlight>
                  <a:srgbClr val="FFFFFF"/>
                </a:highlight>
                <a:latin typeface="Open Sans" panose="020B0606030504020204" pitchFamily="34" charset="0"/>
              </a:rPr>
              <a:t>GenericSuite</a:t>
            </a:r>
            <a:r>
              <a:rPr lang="en-US" dirty="0">
                <a:highlight>
                  <a:srgbClr val="FFFFFF"/>
                </a:highlight>
                <a:latin typeface="Open Sans" panose="020B0606030504020204" pitchFamily="34" charset="0"/>
              </a:rPr>
              <a:t> Core - Scripts</a:t>
            </a:r>
            <a:endParaRPr lang="es-ES_tradnl" dirty="0"/>
          </a:p>
        </p:txBody>
      </p:sp>
      <p:sp>
        <p:nvSpPr>
          <p:cNvPr id="3" name="Content Placeholder 2">
            <a:extLst>
              <a:ext uri="{FF2B5EF4-FFF2-40B4-BE49-F238E27FC236}">
                <a16:creationId xmlns:a16="http://schemas.microsoft.com/office/drawing/2014/main" id="{9BAA5F07-D9F0-B2C7-8525-91892E2DA842}"/>
              </a:ext>
            </a:extLst>
          </p:cNvPr>
          <p:cNvSpPr>
            <a:spLocks noGrp="1"/>
          </p:cNvSpPr>
          <p:nvPr>
            <p:ph idx="1"/>
          </p:nvPr>
        </p:nvSpPr>
        <p:spPr/>
        <p:txBody>
          <a:bodyPr>
            <a:normAutofit/>
          </a:bodyPr>
          <a:lstStyle/>
          <a:p>
            <a:r>
              <a:rPr lang="es-ES_tradnl" dirty="0"/>
              <a:t>Scripts para levantar ambiente local: permite ejecutar la aplicación en la computadora de desarrollo con conexiones HTTP/HTTPS, DNS local y base de datos MongoDB local.</a:t>
            </a:r>
          </a:p>
          <a:p>
            <a:r>
              <a:rPr lang="es-ES_tradnl" dirty="0"/>
              <a:t>Scripts de despliegue: facilita el </a:t>
            </a:r>
            <a:r>
              <a:rPr lang="es-ES_tradnl" dirty="0" err="1"/>
              <a:t>Deployment</a:t>
            </a:r>
            <a:r>
              <a:rPr lang="es-ES_tradnl" dirty="0"/>
              <a:t> de la aplicación en los distintos ambientes: QA, </a:t>
            </a:r>
            <a:r>
              <a:rPr lang="es-ES_tradnl" dirty="0" err="1"/>
              <a:t>Staging</a:t>
            </a:r>
            <a:r>
              <a:rPr lang="es-ES_tradnl" dirty="0"/>
              <a:t>, Demo y de Producción.</a:t>
            </a:r>
          </a:p>
          <a:p>
            <a:pPr lvl="1"/>
            <a:r>
              <a:rPr lang="es-ES_tradnl" dirty="0"/>
              <a:t>Frontend: en </a:t>
            </a:r>
            <a:r>
              <a:rPr lang="es-ES_tradnl" dirty="0" err="1"/>
              <a:t>Buckets</a:t>
            </a:r>
            <a:r>
              <a:rPr lang="es-ES_tradnl" dirty="0"/>
              <a:t> S3 con funcionalidad “</a:t>
            </a:r>
            <a:r>
              <a:rPr lang="es-ES_tradnl" dirty="0" err="1"/>
              <a:t>Static</a:t>
            </a:r>
            <a:r>
              <a:rPr lang="es-ES_tradnl" dirty="0"/>
              <a:t> </a:t>
            </a:r>
            <a:r>
              <a:rPr lang="es-ES_tradnl" dirty="0" err="1"/>
              <a:t>website</a:t>
            </a:r>
            <a:r>
              <a:rPr lang="es-ES_tradnl" dirty="0"/>
              <a:t> hosting”</a:t>
            </a:r>
          </a:p>
          <a:p>
            <a:pPr lvl="1"/>
            <a:r>
              <a:rPr lang="es-ES_tradnl" dirty="0"/>
              <a:t>Backend: mediante SAM, utilizando API Gateway, Lambda </a:t>
            </a:r>
            <a:r>
              <a:rPr lang="es-ES_tradnl" dirty="0" err="1"/>
              <a:t>Functions</a:t>
            </a:r>
            <a:r>
              <a:rPr lang="es-ES_tradnl" dirty="0"/>
              <a:t>, </a:t>
            </a:r>
            <a:r>
              <a:rPr lang="es-ES_tradnl" dirty="0" err="1"/>
              <a:t>CloudFormation</a:t>
            </a:r>
            <a:r>
              <a:rPr lang="es-ES_tradnl" dirty="0"/>
              <a:t>, ECR (</a:t>
            </a:r>
            <a:r>
              <a:rPr lang="es-ES_tradnl" dirty="0" err="1"/>
              <a:t>Elastic</a:t>
            </a:r>
            <a:r>
              <a:rPr lang="es-ES_tradnl" dirty="0"/>
              <a:t> Container </a:t>
            </a:r>
            <a:r>
              <a:rPr lang="es-ES_tradnl" dirty="0" err="1"/>
              <a:t>Registry</a:t>
            </a:r>
            <a:r>
              <a:rPr lang="es-ES_tradnl" dirty="0"/>
              <a:t>), </a:t>
            </a:r>
            <a:r>
              <a:rPr lang="es-ES_tradnl" dirty="0" err="1"/>
              <a:t>CloudWatch</a:t>
            </a:r>
            <a:r>
              <a:rPr lang="es-ES_tradnl" dirty="0"/>
              <a:t>.</a:t>
            </a:r>
          </a:p>
          <a:p>
            <a:pPr lvl="1"/>
            <a:r>
              <a:rPr lang="es-ES_tradnl" dirty="0"/>
              <a:t>Dominios: se manejan mediante AWS </a:t>
            </a:r>
            <a:r>
              <a:rPr lang="es-ES_tradnl" dirty="0" err="1"/>
              <a:t>Route</a:t>
            </a:r>
            <a:r>
              <a:rPr lang="es-ES_tradnl" dirty="0"/>
              <a:t> 53 y ACM (AWS </a:t>
            </a:r>
            <a:r>
              <a:rPr lang="es-ES_tradnl" dirty="0" err="1"/>
              <a:t>Certificate</a:t>
            </a:r>
            <a:r>
              <a:rPr lang="es-ES_tradnl" dirty="0"/>
              <a:t> Manager).</a:t>
            </a:r>
          </a:p>
        </p:txBody>
      </p:sp>
    </p:spTree>
    <p:extLst>
      <p:ext uri="{BB962C8B-B14F-4D97-AF65-F5344CB8AC3E}">
        <p14:creationId xmlns:p14="http://schemas.microsoft.com/office/powerpoint/2010/main" val="228015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3C208-1F47-86AB-2D68-3F7D7F60F1D6}"/>
              </a:ext>
            </a:extLst>
          </p:cNvPr>
          <p:cNvSpPr>
            <a:spLocks noGrp="1"/>
          </p:cNvSpPr>
          <p:nvPr>
            <p:ph type="title"/>
          </p:nvPr>
        </p:nvSpPr>
        <p:spPr>
          <a:xfrm>
            <a:off x="5569143" y="479493"/>
            <a:ext cx="5992236" cy="1325563"/>
          </a:xfrm>
        </p:spPr>
        <p:txBody>
          <a:bodyPr>
            <a:normAutofit/>
          </a:bodyPr>
          <a:lstStyle/>
          <a:p>
            <a:r>
              <a:rPr lang="en-US" b="0" i="0" dirty="0">
                <a:solidFill>
                  <a:srgbClr val="333333"/>
                </a:solidFill>
                <a:effectLst/>
                <a:highlight>
                  <a:srgbClr val="FFFFFF"/>
                </a:highlight>
                <a:latin typeface="Open Sans" panose="020B0606030504020204" pitchFamily="34" charset="0"/>
              </a:rPr>
              <a:t>GenericSuite AI</a:t>
            </a:r>
            <a:endParaRPr lang="es-ES_tradnl" dirty="0"/>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EAABF38-B473-3371-5C84-7DEC81331726}"/>
              </a:ext>
            </a:extLst>
          </p:cNvPr>
          <p:cNvSpPr>
            <a:spLocks noGrp="1"/>
          </p:cNvSpPr>
          <p:nvPr>
            <p:ph idx="1"/>
          </p:nvPr>
        </p:nvSpPr>
        <p:spPr>
          <a:xfrm>
            <a:off x="5569143" y="1984443"/>
            <a:ext cx="5992236" cy="4192520"/>
          </a:xfrm>
        </p:spPr>
        <p:txBody>
          <a:bodyPr>
            <a:normAutofit/>
          </a:bodyPr>
          <a:lstStyle/>
          <a:p>
            <a:pPr fontAlgn="base"/>
            <a:r>
              <a:rPr lang="es-ES_tradnl" sz="2400" dirty="0" err="1"/>
              <a:t>Endpoint</a:t>
            </a:r>
            <a:r>
              <a:rPr lang="es-ES_tradnl" sz="2400" dirty="0"/>
              <a:t> para implementar conversaciones de NLP (Procesamiento de Lenguaje Natural) utilizando las API de OpenAI o el Framework de </a:t>
            </a:r>
            <a:r>
              <a:rPr lang="es-ES_tradnl" sz="2400" dirty="0" err="1"/>
              <a:t>LangChain</a:t>
            </a:r>
            <a:r>
              <a:rPr lang="es-ES_tradnl" sz="2400" dirty="0"/>
              <a:t>.</a:t>
            </a:r>
          </a:p>
          <a:p>
            <a:pPr fontAlgn="base"/>
            <a:r>
              <a:rPr lang="es-ES_tradnl" sz="2400" dirty="0"/>
              <a:t>Manejo de modelos OpenAI, Google Gemini, </a:t>
            </a:r>
            <a:r>
              <a:rPr lang="es-ES_tradnl" sz="2400" dirty="0" err="1"/>
              <a:t>Anthropic</a:t>
            </a:r>
            <a:r>
              <a:rPr lang="es-ES_tradnl" sz="2400" dirty="0"/>
              <a:t>, </a:t>
            </a:r>
            <a:r>
              <a:rPr lang="es-ES_tradnl" sz="2400" dirty="0" err="1"/>
              <a:t>Ollama</a:t>
            </a:r>
            <a:r>
              <a:rPr lang="es-ES_tradnl" sz="2400" dirty="0"/>
              <a:t> y </a:t>
            </a:r>
            <a:r>
              <a:rPr lang="es-ES_tradnl" sz="2400" dirty="0" err="1"/>
              <a:t>Hugging</a:t>
            </a:r>
            <a:r>
              <a:rPr lang="es-ES_tradnl" sz="2400" dirty="0"/>
              <a:t> </a:t>
            </a:r>
            <a:r>
              <a:rPr lang="es-ES_tradnl" sz="2400" dirty="0" err="1"/>
              <a:t>Face</a:t>
            </a:r>
            <a:r>
              <a:rPr lang="es-ES_tradnl" sz="2400" dirty="0"/>
              <a:t>.</a:t>
            </a:r>
          </a:p>
          <a:p>
            <a:pPr fontAlgn="base"/>
            <a:r>
              <a:rPr lang="es-ES_tradnl" sz="2400" dirty="0" err="1"/>
              <a:t>Computer</a:t>
            </a:r>
            <a:r>
              <a:rPr lang="es-ES_tradnl" sz="2400" dirty="0"/>
              <a:t> Visión (OpenAI GPT-4o / GPT4 </a:t>
            </a:r>
            <a:r>
              <a:rPr lang="es-ES_tradnl" sz="2400" dirty="0" err="1"/>
              <a:t>Vision</a:t>
            </a:r>
            <a:r>
              <a:rPr lang="es-ES_tradnl" sz="2400" dirty="0"/>
              <a:t>, Google Gemini </a:t>
            </a:r>
            <a:r>
              <a:rPr lang="es-ES_tradnl" sz="2400" dirty="0" err="1"/>
              <a:t>Vision</a:t>
            </a:r>
            <a:r>
              <a:rPr lang="es-ES_tradnl" sz="2400" dirty="0"/>
              <a:t>, </a:t>
            </a:r>
            <a:r>
              <a:rPr lang="es-ES_tradnl" sz="2400" dirty="0" err="1"/>
              <a:t>Clarifai</a:t>
            </a:r>
            <a:r>
              <a:rPr lang="es-ES_tradnl" sz="2400" dirty="0"/>
              <a:t> </a:t>
            </a:r>
            <a:r>
              <a:rPr lang="es-ES_tradnl" sz="2400" dirty="0" err="1"/>
              <a:t>Vision</a:t>
            </a:r>
            <a:r>
              <a:rPr lang="es-ES_tradnl" sz="2400" dirty="0"/>
              <a:t>).</a:t>
            </a:r>
          </a:p>
        </p:txBody>
      </p:sp>
      <p:pic>
        <p:nvPicPr>
          <p:cNvPr id="4" name="Graphic 3">
            <a:extLst>
              <a:ext uri="{FF2B5EF4-FFF2-40B4-BE49-F238E27FC236}">
                <a16:creationId xmlns:a16="http://schemas.microsoft.com/office/drawing/2014/main" id="{85324DEB-BC10-B154-5E10-70CABBD0C7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621" y="976235"/>
            <a:ext cx="4384041" cy="4384041"/>
          </a:xfrm>
          <a:prstGeom prst="rect">
            <a:avLst/>
          </a:prstGeom>
        </p:spPr>
      </p:pic>
      <p:pic>
        <p:nvPicPr>
          <p:cNvPr id="5" name="Camera 4">
            <a:extLst>
              <a:ext uri="{FF2B5EF4-FFF2-40B4-BE49-F238E27FC236}">
                <a16:creationId xmlns:a16="http://schemas.microsoft.com/office/drawing/2014/main" id="{C2DFA926-44D2-F9F6-6A87-544F0BB1DF82}"/>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29501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F5A4-E48A-B5FF-F0ED-6555D9849CE0}"/>
              </a:ext>
            </a:extLst>
          </p:cNvPr>
          <p:cNvSpPr>
            <a:spLocks noGrp="1"/>
          </p:cNvSpPr>
          <p:nvPr>
            <p:ph type="title"/>
          </p:nvPr>
        </p:nvSpPr>
        <p:spPr/>
        <p:txBody>
          <a:bodyPr>
            <a:normAutofit/>
          </a:bodyPr>
          <a:lstStyle/>
          <a:p>
            <a:r>
              <a:rPr lang="en-US" b="0" i="0" dirty="0">
                <a:solidFill>
                  <a:srgbClr val="333333"/>
                </a:solidFill>
                <a:effectLst/>
                <a:highlight>
                  <a:srgbClr val="FFFFFF"/>
                </a:highlight>
                <a:latin typeface="Open Sans" panose="020B0606030504020204" pitchFamily="34" charset="0"/>
              </a:rPr>
              <a:t>GenericSuite AI (2)</a:t>
            </a:r>
            <a:endParaRPr lang="es-ES_tradnl" dirty="0"/>
          </a:p>
        </p:txBody>
      </p:sp>
      <p:sp>
        <p:nvSpPr>
          <p:cNvPr id="3" name="Content Placeholder 2">
            <a:extLst>
              <a:ext uri="{FF2B5EF4-FFF2-40B4-BE49-F238E27FC236}">
                <a16:creationId xmlns:a16="http://schemas.microsoft.com/office/drawing/2014/main" id="{530AB8F3-8A2D-0AF9-1D6B-04A670E51EBA}"/>
              </a:ext>
            </a:extLst>
          </p:cNvPr>
          <p:cNvSpPr>
            <a:spLocks noGrp="1"/>
          </p:cNvSpPr>
          <p:nvPr>
            <p:ph idx="1"/>
          </p:nvPr>
        </p:nvSpPr>
        <p:spPr/>
        <p:txBody>
          <a:bodyPr vert="horz" lIns="91440" tIns="45720" rIns="91440" bIns="45720" rtlCol="0">
            <a:normAutofit/>
          </a:bodyPr>
          <a:lstStyle/>
          <a:p>
            <a:pPr fontAlgn="base"/>
            <a:r>
              <a:rPr lang="es-ES_tradnl" dirty="0"/>
              <a:t>Voz a texto (OpenAI </a:t>
            </a:r>
            <a:r>
              <a:rPr lang="es-ES_tradnl" dirty="0" err="1"/>
              <a:t>Whisper</a:t>
            </a:r>
            <a:r>
              <a:rPr lang="es-ES_tradnl" dirty="0"/>
              <a:t>, </a:t>
            </a:r>
            <a:r>
              <a:rPr lang="es-ES_tradnl" dirty="0" err="1"/>
              <a:t>Clarifai</a:t>
            </a:r>
            <a:r>
              <a:rPr lang="es-ES_tradnl" dirty="0"/>
              <a:t> Audio </a:t>
            </a:r>
            <a:r>
              <a:rPr lang="es-ES_tradnl" dirty="0" err="1"/>
              <a:t>Models</a:t>
            </a:r>
            <a:r>
              <a:rPr lang="es-ES_tradnl" dirty="0"/>
              <a:t>).</a:t>
            </a:r>
          </a:p>
          <a:p>
            <a:pPr fontAlgn="base"/>
            <a:r>
              <a:rPr lang="es-ES_tradnl" dirty="0"/>
              <a:t>Texto a voz (OpenAI TTS-1, </a:t>
            </a:r>
            <a:r>
              <a:rPr lang="es-ES_tradnl" dirty="0" err="1"/>
              <a:t>Clarifai</a:t>
            </a:r>
            <a:r>
              <a:rPr lang="es-ES_tradnl" dirty="0"/>
              <a:t> Audio </a:t>
            </a:r>
            <a:r>
              <a:rPr lang="es-ES_tradnl" dirty="0" err="1"/>
              <a:t>Models</a:t>
            </a:r>
            <a:r>
              <a:rPr lang="es-ES_tradnl" dirty="0"/>
              <a:t>). </a:t>
            </a:r>
          </a:p>
          <a:p>
            <a:pPr fontAlgn="base"/>
            <a:r>
              <a:rPr lang="en-US" dirty="0" err="1"/>
              <a:t>Generador</a:t>
            </a:r>
            <a:r>
              <a:rPr lang="en-US" dirty="0"/>
              <a:t> de </a:t>
            </a:r>
            <a:r>
              <a:rPr lang="en-US" dirty="0" err="1"/>
              <a:t>imágenes</a:t>
            </a:r>
            <a:r>
              <a:rPr lang="en-US" dirty="0"/>
              <a:t>: OpenAI DALL-E 3, Google Gemini Image, </a:t>
            </a:r>
            <a:r>
              <a:rPr lang="en-US" dirty="0" err="1"/>
              <a:t>Clarifai</a:t>
            </a:r>
            <a:r>
              <a:rPr lang="en-US" dirty="0"/>
              <a:t>.</a:t>
            </a:r>
          </a:p>
          <a:p>
            <a:r>
              <a:rPr lang="en-US" dirty="0" err="1"/>
              <a:t>Indexadores</a:t>
            </a:r>
            <a:r>
              <a:rPr lang="en-US" dirty="0"/>
              <a:t> </a:t>
            </a:r>
            <a:r>
              <a:rPr lang="en-US" dirty="0" err="1"/>
              <a:t>Vectoriales</a:t>
            </a:r>
            <a:r>
              <a:rPr lang="en-US" dirty="0"/>
              <a:t>: FAISS, Chroma, </a:t>
            </a:r>
            <a:r>
              <a:rPr lang="en-US" dirty="0" err="1"/>
              <a:t>Clarifai</a:t>
            </a:r>
            <a:r>
              <a:rPr lang="en-US" dirty="0"/>
              <a:t>, </a:t>
            </a:r>
            <a:r>
              <a:rPr lang="en-US" dirty="0" err="1"/>
              <a:t>Vectara</a:t>
            </a:r>
            <a:r>
              <a:rPr lang="en-US" dirty="0"/>
              <a:t>, </a:t>
            </a:r>
            <a:r>
              <a:rPr lang="en-US" dirty="0" err="1"/>
              <a:t>Weaviate</a:t>
            </a:r>
            <a:r>
              <a:rPr lang="en-US" dirty="0"/>
              <a:t>, </a:t>
            </a:r>
            <a:r>
              <a:rPr lang="en-US" dirty="0" err="1"/>
              <a:t>MongoDBAtlasVectorSearch</a:t>
            </a:r>
            <a:r>
              <a:rPr lang="en-US" dirty="0"/>
              <a:t>.</a:t>
            </a:r>
          </a:p>
          <a:p>
            <a:r>
              <a:rPr lang="en-US" dirty="0"/>
              <a:t>Embedding Engines: OpenAI, Hugging Face, </a:t>
            </a:r>
            <a:r>
              <a:rPr lang="en-US" dirty="0" err="1"/>
              <a:t>Clarifai</a:t>
            </a:r>
            <a:r>
              <a:rPr lang="en-US" dirty="0"/>
              <a:t>, Amazon Bedrock, Cohere y </a:t>
            </a:r>
            <a:r>
              <a:rPr lang="en-US" dirty="0" err="1"/>
              <a:t>Ollama</a:t>
            </a:r>
            <a:r>
              <a:rPr lang="en-US" dirty="0"/>
              <a:t>.</a:t>
            </a:r>
          </a:p>
        </p:txBody>
      </p:sp>
      <p:pic>
        <p:nvPicPr>
          <p:cNvPr id="6" name="Graphic 5">
            <a:extLst>
              <a:ext uri="{FF2B5EF4-FFF2-40B4-BE49-F238E27FC236}">
                <a16:creationId xmlns:a16="http://schemas.microsoft.com/office/drawing/2014/main" id="{AE8A82AD-C573-BB62-A7B5-FC25622BD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4323" y="133506"/>
            <a:ext cx="1513638" cy="1513638"/>
          </a:xfrm>
          <a:prstGeom prst="rect">
            <a:avLst/>
          </a:prstGeom>
        </p:spPr>
      </p:pic>
    </p:spTree>
    <p:extLst>
      <p:ext uri="{BB962C8B-B14F-4D97-AF65-F5344CB8AC3E}">
        <p14:creationId xmlns:p14="http://schemas.microsoft.com/office/powerpoint/2010/main" val="387640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245D9-AEB9-8976-3DDF-4614CAAC5792}"/>
              </a:ext>
            </a:extLst>
          </p:cNvPr>
          <p:cNvSpPr>
            <a:spLocks noGrp="1"/>
          </p:cNvSpPr>
          <p:nvPr>
            <p:ph type="title"/>
          </p:nvPr>
        </p:nvSpPr>
        <p:spPr>
          <a:xfrm>
            <a:off x="336331" y="241619"/>
            <a:ext cx="5072376" cy="1177278"/>
          </a:xfrm>
        </p:spPr>
        <p:txBody>
          <a:bodyPr anchor="ctr">
            <a:normAutofit/>
          </a:bodyPr>
          <a:lstStyle/>
          <a:p>
            <a:r>
              <a:rPr lang="es-ES_tradnl" sz="4000" dirty="0"/>
              <a:t>Presentación</a:t>
            </a:r>
          </a:p>
        </p:txBody>
      </p:sp>
      <p:pic>
        <p:nvPicPr>
          <p:cNvPr id="5" name="Picture 4" descr="Escritorio con estetoscopio y teclado de ordenador">
            <a:extLst>
              <a:ext uri="{FF2B5EF4-FFF2-40B4-BE49-F238E27FC236}">
                <a16:creationId xmlns:a16="http://schemas.microsoft.com/office/drawing/2014/main" id="{12315519-FC20-51B5-1B65-65B998175657}"/>
              </a:ext>
            </a:extLst>
          </p:cNvPr>
          <p:cNvPicPr>
            <a:picLocks noChangeAspect="1"/>
          </p:cNvPicPr>
          <p:nvPr/>
        </p:nvPicPr>
        <p:blipFill rotWithShape="1">
          <a:blip r:embed="rId3"/>
          <a:srcRect l="40601" r="-2" b="-2"/>
          <a:stretch/>
        </p:blipFill>
        <p:spPr>
          <a:xfrm>
            <a:off x="7955712" y="17846"/>
            <a:ext cx="6071062" cy="6822308"/>
          </a:xfrm>
          <a:prstGeom prst="rect">
            <a:avLst/>
          </a:prstGeom>
        </p:spPr>
      </p:pic>
      <p:sp>
        <p:nvSpPr>
          <p:cNvPr id="3" name="Content Placeholder 2">
            <a:extLst>
              <a:ext uri="{FF2B5EF4-FFF2-40B4-BE49-F238E27FC236}">
                <a16:creationId xmlns:a16="http://schemas.microsoft.com/office/drawing/2014/main" id="{412E9487-E99E-39DB-EDF8-43B8A0A177A8}"/>
              </a:ext>
            </a:extLst>
          </p:cNvPr>
          <p:cNvSpPr>
            <a:spLocks noGrp="1"/>
          </p:cNvSpPr>
          <p:nvPr>
            <p:ph idx="1"/>
          </p:nvPr>
        </p:nvSpPr>
        <p:spPr>
          <a:xfrm>
            <a:off x="336331" y="3429000"/>
            <a:ext cx="7514897" cy="2732788"/>
          </a:xfrm>
        </p:spPr>
        <p:txBody>
          <a:bodyPr anchor="ctr">
            <a:normAutofit/>
          </a:bodyPr>
          <a:lstStyle/>
          <a:p>
            <a:r>
              <a:rPr lang="es-ES_tradnl" sz="2400" dirty="0"/>
              <a:t>Título de TSU en Computación, IUNP, Caracas, 1987.</a:t>
            </a:r>
          </a:p>
          <a:p>
            <a:r>
              <a:rPr lang="es-ES_tradnl" sz="2400" dirty="0"/>
              <a:t>Estudios de Licenciatura de Informática en Universidad Alejandro </a:t>
            </a:r>
            <a:r>
              <a:rPr lang="es-ES_tradnl" sz="2400" dirty="0" err="1"/>
              <a:t>Humbold</a:t>
            </a:r>
            <a:r>
              <a:rPr lang="es-ES_tradnl" sz="2400" dirty="0"/>
              <a:t>, Caracas, 2004.</a:t>
            </a:r>
          </a:p>
          <a:p>
            <a:r>
              <a:rPr lang="es-ES_tradnl" sz="2400" dirty="0"/>
              <a:t>Ingeniero de Software @ </a:t>
            </a:r>
            <a:r>
              <a:rPr lang="es-ES_tradnl" sz="2400" dirty="0" err="1"/>
              <a:t>SourceMeridian</a:t>
            </a:r>
            <a:r>
              <a:rPr lang="es-ES_tradnl" sz="2400" dirty="0"/>
              <a:t>.</a:t>
            </a:r>
          </a:p>
          <a:p>
            <a:r>
              <a:rPr lang="es-ES_tradnl" sz="2400" dirty="0"/>
              <a:t>37+ años de experiencia en Desarrollo de Software.</a:t>
            </a:r>
          </a:p>
        </p:txBody>
      </p:sp>
      <p:sp>
        <p:nvSpPr>
          <p:cNvPr id="6" name="TextBox 5">
            <a:extLst>
              <a:ext uri="{FF2B5EF4-FFF2-40B4-BE49-F238E27FC236}">
                <a16:creationId xmlns:a16="http://schemas.microsoft.com/office/drawing/2014/main" id="{2CD26F1C-840E-3010-4BA2-A1A2787233B6}"/>
              </a:ext>
            </a:extLst>
          </p:cNvPr>
          <p:cNvSpPr txBox="1"/>
          <p:nvPr/>
        </p:nvSpPr>
        <p:spPr>
          <a:xfrm>
            <a:off x="336331" y="2631825"/>
            <a:ext cx="7178564" cy="707886"/>
          </a:xfrm>
          <a:prstGeom prst="rect">
            <a:avLst/>
          </a:prstGeom>
          <a:noFill/>
        </p:spPr>
        <p:txBody>
          <a:bodyPr wrap="square">
            <a:spAutoFit/>
          </a:bodyPr>
          <a:lstStyle/>
          <a:p>
            <a:r>
              <a:rPr lang="es-ES_tradnl" sz="4000" b="1" dirty="0"/>
              <a:t>Carlos J. Ramírez</a:t>
            </a:r>
            <a:endParaRPr lang="es-ES_tradnl" sz="4000" dirty="0"/>
          </a:p>
        </p:txBody>
      </p:sp>
      <p:pic>
        <p:nvPicPr>
          <p:cNvPr id="7" name="Picture 6" descr="A cartoon head of a person with glasses&#10;&#10;Description automatically generated">
            <a:extLst>
              <a:ext uri="{FF2B5EF4-FFF2-40B4-BE49-F238E27FC236}">
                <a16:creationId xmlns:a16="http://schemas.microsoft.com/office/drawing/2014/main" id="{FD742E4A-F80E-3D27-BD57-70287C69E886}"/>
              </a:ext>
            </a:extLst>
          </p:cNvPr>
          <p:cNvPicPr>
            <a:picLocks noChangeAspect="1"/>
          </p:cNvPicPr>
          <p:nvPr/>
        </p:nvPicPr>
        <p:blipFill>
          <a:blip r:embed="rId4"/>
          <a:stretch>
            <a:fillRect/>
          </a:stretch>
        </p:blipFill>
        <p:spPr>
          <a:xfrm>
            <a:off x="4367229" y="1607927"/>
            <a:ext cx="1392740" cy="1392740"/>
          </a:xfrm>
          <a:prstGeom prst="rect">
            <a:avLst/>
          </a:prstGeom>
        </p:spPr>
      </p:pic>
      <p:pic>
        <p:nvPicPr>
          <p:cNvPr id="8" name="Camera 7">
            <a:extLst>
              <a:ext uri="{FF2B5EF4-FFF2-40B4-BE49-F238E27FC236}">
                <a16:creationId xmlns:a16="http://schemas.microsoft.com/office/drawing/2014/main" id="{4579978E-3005-804E-924F-10AF8ECD06B9}"/>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8340833" y="4478818"/>
            <a:ext cx="2057400" cy="2057400"/>
          </a:xfrm>
          <a:prstGeom prst="ellipse">
            <a:avLst/>
          </a:prstGeom>
        </p:spPr>
      </p:pic>
    </p:spTree>
    <p:extLst>
      <p:ext uri="{BB962C8B-B14F-4D97-AF65-F5344CB8AC3E}">
        <p14:creationId xmlns:p14="http://schemas.microsoft.com/office/powerpoint/2010/main" val="47167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BB50-87EF-D302-ABB7-91A18165ED37}"/>
              </a:ext>
            </a:extLst>
          </p:cNvPr>
          <p:cNvSpPr>
            <a:spLocks noGrp="1"/>
          </p:cNvSpPr>
          <p:nvPr>
            <p:ph type="title"/>
          </p:nvPr>
        </p:nvSpPr>
        <p:spPr/>
        <p:txBody>
          <a:bodyPr/>
          <a:lstStyle/>
          <a:p>
            <a:r>
              <a:rPr lang="en-US" b="0" i="0" dirty="0">
                <a:solidFill>
                  <a:srgbClr val="333333"/>
                </a:solidFill>
                <a:effectLst/>
                <a:highlight>
                  <a:srgbClr val="FFFFFF"/>
                </a:highlight>
                <a:latin typeface="Open Sans" panose="020B0606030504020204" pitchFamily="34" charset="0"/>
              </a:rPr>
              <a:t>GenericSuite AI (2)</a:t>
            </a:r>
            <a:endParaRPr lang="es-ES_tradnl" dirty="0"/>
          </a:p>
        </p:txBody>
      </p:sp>
      <p:sp>
        <p:nvSpPr>
          <p:cNvPr id="3" name="Content Placeholder 2">
            <a:extLst>
              <a:ext uri="{FF2B5EF4-FFF2-40B4-BE49-F238E27FC236}">
                <a16:creationId xmlns:a16="http://schemas.microsoft.com/office/drawing/2014/main" id="{3A588CC7-6E0A-E9A3-05D0-1AAD82441142}"/>
              </a:ext>
            </a:extLst>
          </p:cNvPr>
          <p:cNvSpPr>
            <a:spLocks noGrp="1"/>
          </p:cNvSpPr>
          <p:nvPr>
            <p:ph idx="1"/>
          </p:nvPr>
        </p:nvSpPr>
        <p:spPr/>
        <p:txBody>
          <a:bodyPr/>
          <a:lstStyle/>
          <a:p>
            <a:r>
              <a:rPr lang="es-ES_tradnl" dirty="0"/>
              <a:t>Herramienta de búsqueda web para los agentes de AI.</a:t>
            </a:r>
          </a:p>
          <a:p>
            <a:r>
              <a:rPr lang="es-ES_tradnl" dirty="0"/>
              <a:t>Herramienta de Web </a:t>
            </a:r>
            <a:r>
              <a:rPr lang="es-ES_tradnl" dirty="0" err="1"/>
              <a:t>Scrapping</a:t>
            </a:r>
            <a:r>
              <a:rPr lang="es-ES_tradnl" dirty="0"/>
              <a:t> y análisis de páginas web.</a:t>
            </a:r>
          </a:p>
          <a:p>
            <a:r>
              <a:rPr lang="es-ES_tradnl" dirty="0"/>
              <a:t>Procesadores de </a:t>
            </a:r>
            <a:r>
              <a:rPr lang="es-ES_tradnl" dirty="0" err="1"/>
              <a:t>Embeddings</a:t>
            </a:r>
            <a:r>
              <a:rPr lang="es-ES_tradnl" dirty="0"/>
              <a:t> para JSON, PDF, Git y YouTube.</a:t>
            </a:r>
          </a:p>
          <a:p>
            <a:r>
              <a:rPr lang="es-ES_tradnl" dirty="0"/>
              <a:t>Herramientas de traducción de idiomas para los agentes de AI.</a:t>
            </a:r>
          </a:p>
          <a:p>
            <a:r>
              <a:rPr lang="es-ES_tradnl" dirty="0"/>
              <a:t>Atributos del plan de usuario, la clave API de OpenAI y el nombre del modelo en el perfil de usuario, para permitir que usuarios de planes gratuitos utilicen sus propios créditos de OpenAI.</a:t>
            </a:r>
          </a:p>
        </p:txBody>
      </p:sp>
      <p:pic>
        <p:nvPicPr>
          <p:cNvPr id="4" name="Graphic 3">
            <a:extLst>
              <a:ext uri="{FF2B5EF4-FFF2-40B4-BE49-F238E27FC236}">
                <a16:creationId xmlns:a16="http://schemas.microsoft.com/office/drawing/2014/main" id="{78AA6B72-2112-F86F-C2A0-17571969E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4323" y="133506"/>
            <a:ext cx="1513638" cy="1513638"/>
          </a:xfrm>
          <a:prstGeom prst="rect">
            <a:avLst/>
          </a:prstGeom>
        </p:spPr>
      </p:pic>
    </p:spTree>
    <p:extLst>
      <p:ext uri="{BB962C8B-B14F-4D97-AF65-F5344CB8AC3E}">
        <p14:creationId xmlns:p14="http://schemas.microsoft.com/office/powerpoint/2010/main" val="112064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ndo abstracto de datos">
            <a:extLst>
              <a:ext uri="{FF2B5EF4-FFF2-40B4-BE49-F238E27FC236}">
                <a16:creationId xmlns:a16="http://schemas.microsoft.com/office/drawing/2014/main" id="{D1F482A7-43FF-E739-800E-609FBB4E7681}"/>
              </a:ext>
            </a:extLst>
          </p:cNvPr>
          <p:cNvPicPr>
            <a:picLocks noChangeAspect="1"/>
          </p:cNvPicPr>
          <p:nvPr/>
        </p:nvPicPr>
        <p:blipFill rotWithShape="1">
          <a:blip r:embed="rId3"/>
          <a:srcRect l="23603" r="32022"/>
          <a:stretch/>
        </p:blipFill>
        <p:spPr>
          <a:xfrm>
            <a:off x="-1639615" y="0"/>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D8B17-4ED2-E70D-7160-F73B132B1B4B}"/>
              </a:ext>
            </a:extLst>
          </p:cNvPr>
          <p:cNvSpPr>
            <a:spLocks noGrp="1"/>
          </p:cNvSpPr>
          <p:nvPr>
            <p:ph type="title"/>
          </p:nvPr>
        </p:nvSpPr>
        <p:spPr>
          <a:xfrm>
            <a:off x="4475706" y="405685"/>
            <a:ext cx="6399124" cy="1559301"/>
          </a:xfrm>
        </p:spPr>
        <p:txBody>
          <a:bodyPr>
            <a:normAutofit/>
          </a:bodyPr>
          <a:lstStyle/>
          <a:p>
            <a:r>
              <a:rPr lang="es-ES_tradnl" sz="4000" dirty="0"/>
              <a:t>¿Cómo funciona GenericSuite?</a:t>
            </a:r>
          </a:p>
        </p:txBody>
      </p:sp>
      <p:sp>
        <p:nvSpPr>
          <p:cNvPr id="3" name="Content Placeholder 2">
            <a:extLst>
              <a:ext uri="{FF2B5EF4-FFF2-40B4-BE49-F238E27FC236}">
                <a16:creationId xmlns:a16="http://schemas.microsoft.com/office/drawing/2014/main" id="{6DDDBBF9-0FA1-8171-1F36-9E2393C52FDB}"/>
              </a:ext>
            </a:extLst>
          </p:cNvPr>
          <p:cNvSpPr>
            <a:spLocks noGrp="1"/>
          </p:cNvSpPr>
          <p:nvPr>
            <p:ph idx="1"/>
          </p:nvPr>
        </p:nvSpPr>
        <p:spPr>
          <a:xfrm>
            <a:off x="4475705" y="2522483"/>
            <a:ext cx="7232819" cy="3717595"/>
          </a:xfrm>
        </p:spPr>
        <p:txBody>
          <a:bodyPr anchor="ctr">
            <a:normAutofit lnSpcReduction="10000"/>
          </a:bodyPr>
          <a:lstStyle/>
          <a:p>
            <a:r>
              <a:rPr lang="es-ES_tradnl" sz="2400" dirty="0"/>
              <a:t>Como librería de componentes reutilizables y servicios de Frontend / Backend que se pueden integrar fácilmente en cualquier proyecto de </a:t>
            </a:r>
            <a:r>
              <a:rPr lang="es-ES_tradnl" sz="2400" dirty="0" err="1"/>
              <a:t>React.js</a:t>
            </a:r>
            <a:r>
              <a:rPr lang="es-ES_tradnl" sz="2400" dirty="0"/>
              <a:t> y Python.</a:t>
            </a:r>
          </a:p>
          <a:p>
            <a:r>
              <a:rPr lang="es-ES_tradnl" sz="2400" dirty="0"/>
              <a:t>Ofrece herramientas específicas para la implementación de funcionalidades de IA, como el procesamiento de lenguaje natural y el análisis de datos, simplificando la incorporación de estas tecnologías avanzadas en sus aplicaciones.</a:t>
            </a:r>
          </a:p>
          <a:p>
            <a:r>
              <a:rPr lang="es-ES_tradnl" sz="2400" dirty="0"/>
              <a:t>Las librerías son Open </a:t>
            </a:r>
            <a:r>
              <a:rPr lang="es-ES_tradnl" sz="2400" dirty="0" err="1"/>
              <a:t>Source</a:t>
            </a:r>
            <a:r>
              <a:rPr lang="es-ES_tradnl" sz="2400" dirty="0"/>
              <a:t> y están en NPMJS y </a:t>
            </a:r>
            <a:r>
              <a:rPr lang="es-ES_tradnl" sz="2400" dirty="0" err="1"/>
              <a:t>PyPi</a:t>
            </a:r>
            <a:r>
              <a:rPr lang="es-ES_tradnl" sz="2400" dirty="0"/>
              <a:t>.</a:t>
            </a:r>
          </a:p>
        </p:txBody>
      </p:sp>
      <p:pic>
        <p:nvPicPr>
          <p:cNvPr id="6" name="Graphic 5">
            <a:extLst>
              <a:ext uri="{FF2B5EF4-FFF2-40B4-BE49-F238E27FC236}">
                <a16:creationId xmlns:a16="http://schemas.microsoft.com/office/drawing/2014/main" id="{529C6DD9-F9AE-5AC4-C3F7-D2BF0D7A6C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7" name="Camera 6">
            <a:extLst>
              <a:ext uri="{FF2B5EF4-FFF2-40B4-BE49-F238E27FC236}">
                <a16:creationId xmlns:a16="http://schemas.microsoft.com/office/drawing/2014/main" id="{C7D4A668-0233-97A6-CDEC-4B87F09901A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1092653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37397"/>
            <a:ext cx="12192000" cy="1720601"/>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29E5B-3BE9-C3C8-BF22-1310F944EF20}"/>
              </a:ext>
            </a:extLst>
          </p:cNvPr>
          <p:cNvSpPr>
            <a:spLocks noGrp="1"/>
          </p:cNvSpPr>
          <p:nvPr>
            <p:ph type="title"/>
          </p:nvPr>
        </p:nvSpPr>
        <p:spPr>
          <a:xfrm>
            <a:off x="589558" y="5505709"/>
            <a:ext cx="4171628" cy="1019449"/>
          </a:xfrm>
        </p:spPr>
        <p:txBody>
          <a:bodyPr vert="horz" lIns="91440" tIns="45720" rIns="91440" bIns="45720" rtlCol="0" anchor="ctr">
            <a:normAutofit/>
          </a:bodyPr>
          <a:lstStyle/>
          <a:p>
            <a:r>
              <a:rPr lang="es-ES_tradnl" dirty="0"/>
              <a:t>Documentación</a:t>
            </a:r>
          </a:p>
        </p:txBody>
      </p:sp>
      <p:sp>
        <p:nvSpPr>
          <p:cNvPr id="7" name="Content Placeholder 6">
            <a:extLst>
              <a:ext uri="{FF2B5EF4-FFF2-40B4-BE49-F238E27FC236}">
                <a16:creationId xmlns:a16="http://schemas.microsoft.com/office/drawing/2014/main" id="{73114F2A-E121-BD00-C024-F4B632CE84C5}"/>
              </a:ext>
            </a:extLst>
          </p:cNvPr>
          <p:cNvSpPr>
            <a:spLocks noGrp="1"/>
          </p:cNvSpPr>
          <p:nvPr>
            <p:ph idx="1"/>
          </p:nvPr>
        </p:nvSpPr>
        <p:spPr>
          <a:xfrm>
            <a:off x="4866290" y="5505709"/>
            <a:ext cx="6853569" cy="1019449"/>
          </a:xfrm>
        </p:spPr>
        <p:txBody>
          <a:bodyPr vert="horz" lIns="91440" tIns="45720" rIns="91440" bIns="45720" rtlCol="0" anchor="ctr">
            <a:normAutofit/>
          </a:bodyPr>
          <a:lstStyle/>
          <a:p>
            <a:pPr marL="0" indent="0" algn="r">
              <a:buNone/>
            </a:pPr>
            <a:r>
              <a:rPr lang="en-US" b="1" dirty="0"/>
              <a:t>https://genericsuite.carlosjramirez.com/ </a:t>
            </a:r>
          </a:p>
        </p:txBody>
      </p:sp>
      <p:pic>
        <p:nvPicPr>
          <p:cNvPr id="8" name="Content Placeholder 4" descr="A screenshot of a computer&#10;&#10;Description automatically generated">
            <a:extLst>
              <a:ext uri="{FF2B5EF4-FFF2-40B4-BE49-F238E27FC236}">
                <a16:creationId xmlns:a16="http://schemas.microsoft.com/office/drawing/2014/main" id="{608E6978-8D89-BF26-638B-3C85E1B800E4}"/>
              </a:ext>
            </a:extLst>
          </p:cNvPr>
          <p:cNvPicPr>
            <a:picLocks noChangeAspect="1"/>
          </p:cNvPicPr>
          <p:nvPr/>
        </p:nvPicPr>
        <p:blipFill rotWithShape="1">
          <a:blip r:embed="rId2"/>
          <a:srcRect b="30922"/>
          <a:stretch/>
        </p:blipFill>
        <p:spPr>
          <a:xfrm>
            <a:off x="20" y="10"/>
            <a:ext cx="12191979" cy="5137387"/>
          </a:xfrm>
          <a:prstGeom prst="rect">
            <a:avLst/>
          </a:prstGeom>
          <a:effectLst>
            <a:outerShdw blurRad="190500" dist="63500" dir="5400000" sx="98000" sy="98000" algn="t" rotWithShape="0">
              <a:prstClr val="black">
                <a:alpha val="40000"/>
              </a:prstClr>
            </a:outerShdw>
          </a:effectLst>
        </p:spPr>
      </p:pic>
      <p:pic>
        <p:nvPicPr>
          <p:cNvPr id="3" name="Camera 2">
            <a:extLst>
              <a:ext uri="{FF2B5EF4-FFF2-40B4-BE49-F238E27FC236}">
                <a16:creationId xmlns:a16="http://schemas.microsoft.com/office/drawing/2014/main" id="{6575142A-C7F5-5322-9DF7-405770E18A2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84394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rca de exclamación sobre fondo amarillo">
            <a:extLst>
              <a:ext uri="{FF2B5EF4-FFF2-40B4-BE49-F238E27FC236}">
                <a16:creationId xmlns:a16="http://schemas.microsoft.com/office/drawing/2014/main" id="{93FAFFF6-64A0-39E1-F8EA-70AC66D0F3F3}"/>
              </a:ext>
            </a:extLst>
          </p:cNvPr>
          <p:cNvPicPr>
            <a:picLocks noChangeAspect="1"/>
          </p:cNvPicPr>
          <p:nvPr/>
        </p:nvPicPr>
        <p:blipFill rotWithShape="1">
          <a:blip r:embed="rId3"/>
          <a:srcRect l="23164" r="10247"/>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6DC7E-8FDC-211C-D0D1-457AFE989C75}"/>
              </a:ext>
            </a:extLst>
          </p:cNvPr>
          <p:cNvSpPr>
            <a:spLocks noGrp="1"/>
          </p:cNvSpPr>
          <p:nvPr>
            <p:ph type="title"/>
          </p:nvPr>
        </p:nvSpPr>
        <p:spPr>
          <a:xfrm>
            <a:off x="496389" y="328512"/>
            <a:ext cx="5107577" cy="1628970"/>
          </a:xfrm>
        </p:spPr>
        <p:txBody>
          <a:bodyPr anchor="ctr">
            <a:normAutofit/>
          </a:bodyPr>
          <a:lstStyle/>
          <a:p>
            <a:r>
              <a:rPr lang="es-ES_tradnl" sz="4000" dirty="0"/>
              <a:t>Demostración de funcionalidades clave</a:t>
            </a:r>
          </a:p>
        </p:txBody>
      </p:sp>
      <p:sp>
        <p:nvSpPr>
          <p:cNvPr id="3" name="Content Placeholder 2">
            <a:extLst>
              <a:ext uri="{FF2B5EF4-FFF2-40B4-BE49-F238E27FC236}">
                <a16:creationId xmlns:a16="http://schemas.microsoft.com/office/drawing/2014/main" id="{45A2D1AF-F9AA-B736-F6B5-AB162A783817}"/>
              </a:ext>
            </a:extLst>
          </p:cNvPr>
          <p:cNvSpPr>
            <a:spLocks noGrp="1"/>
          </p:cNvSpPr>
          <p:nvPr>
            <p:ph idx="1"/>
          </p:nvPr>
        </p:nvSpPr>
        <p:spPr>
          <a:xfrm>
            <a:off x="496389" y="2455817"/>
            <a:ext cx="4925168" cy="3803249"/>
          </a:xfrm>
        </p:spPr>
        <p:txBody>
          <a:bodyPr anchor="ctr">
            <a:normAutofit/>
          </a:bodyPr>
          <a:lstStyle/>
          <a:p>
            <a:r>
              <a:rPr lang="es-ES_tradnl" sz="2400" dirty="0"/>
              <a:t>Cómo </a:t>
            </a:r>
            <a:r>
              <a:rPr lang="es-ES_tradnl" dirty="0"/>
              <a:t>GenericSuite</a:t>
            </a:r>
            <a:r>
              <a:rPr lang="es-ES_tradnl" sz="2400" dirty="0"/>
              <a:t> puede ser utilizada para crear un sistema de recomendaciones personalizadas.</a:t>
            </a:r>
          </a:p>
          <a:p>
            <a:r>
              <a:rPr lang="es-ES_tradnl" sz="2400" dirty="0"/>
              <a:t>Automatizar tareas mediante el uso de </a:t>
            </a:r>
            <a:r>
              <a:rPr lang="es-ES_tradnl" sz="2400" dirty="0" err="1"/>
              <a:t>Bots</a:t>
            </a:r>
            <a:r>
              <a:rPr lang="es-ES_tradnl" sz="2400" dirty="0"/>
              <a:t> de IA.</a:t>
            </a:r>
          </a:p>
          <a:p>
            <a:r>
              <a:rPr lang="es-ES_tradnl" sz="2400" dirty="0"/>
              <a:t>Experiencia del usuario mediante interfaces auto-generadas.</a:t>
            </a:r>
          </a:p>
          <a:p>
            <a:r>
              <a:rPr lang="es-ES_tradnl" sz="2400" dirty="0"/>
              <a:t>Configuraciones JSON.</a:t>
            </a:r>
          </a:p>
        </p:txBody>
      </p:sp>
      <p:pic>
        <p:nvPicPr>
          <p:cNvPr id="7" name="Graphic 6">
            <a:extLst>
              <a:ext uri="{FF2B5EF4-FFF2-40B4-BE49-F238E27FC236}">
                <a16:creationId xmlns:a16="http://schemas.microsoft.com/office/drawing/2014/main" id="{EEC26DD0-B954-C8D8-7545-F55253B0C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8" name="Camera 7">
            <a:extLst>
              <a:ext uri="{FF2B5EF4-FFF2-40B4-BE49-F238E27FC236}">
                <a16:creationId xmlns:a16="http://schemas.microsoft.com/office/drawing/2014/main" id="{D4FE6662-236E-A8B8-99A3-458A9FB6AD7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4090025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112B2A3-79AC-ACB5-C72B-83C95CF2B2FC}"/>
              </a:ext>
            </a:extLst>
          </p:cNvPr>
          <p:cNvPicPr>
            <a:picLocks noChangeAspect="1"/>
          </p:cNvPicPr>
          <p:nvPr/>
        </p:nvPicPr>
        <p:blipFill rotWithShape="1">
          <a:blip r:embed="rId4"/>
          <a:srcRect t="3249" r="-82" b="6678"/>
          <a:stretch/>
        </p:blipFill>
        <p:spPr>
          <a:xfrm>
            <a:off x="0" y="0"/>
            <a:ext cx="12192000" cy="6858000"/>
          </a:xfrm>
          <a:prstGeom prst="rect">
            <a:avLst/>
          </a:prstGeom>
        </p:spPr>
      </p:pic>
      <p:sp>
        <p:nvSpPr>
          <p:cNvPr id="2" name="Title 1">
            <a:extLst>
              <a:ext uri="{FF2B5EF4-FFF2-40B4-BE49-F238E27FC236}">
                <a16:creationId xmlns:a16="http://schemas.microsoft.com/office/drawing/2014/main" id="{532918D6-E174-332E-19E7-7BE81AC8E3A0}"/>
              </a:ext>
            </a:extLst>
          </p:cNvPr>
          <p:cNvSpPr>
            <a:spLocks noGrp="1"/>
          </p:cNvSpPr>
          <p:nvPr>
            <p:ph type="title"/>
          </p:nvPr>
        </p:nvSpPr>
        <p:spPr>
          <a:xfrm>
            <a:off x="4845711" y="313191"/>
            <a:ext cx="2500577" cy="400487"/>
          </a:xfrm>
        </p:spPr>
        <p:txBody>
          <a:bodyPr vert="horz" lIns="91440" tIns="45720" rIns="91440" bIns="45720" rtlCol="0" anchor="ctr">
            <a:normAutofit/>
          </a:bodyPr>
          <a:lstStyle/>
          <a:p>
            <a:pPr algn="ctr"/>
            <a:r>
              <a:rPr lang="es-ES_tradnl" sz="1400">
                <a:solidFill>
                  <a:srgbClr val="FFFFFF"/>
                </a:solidFill>
                <a:latin typeface="Aptos Display" panose="020B0004020202020204" pitchFamily="34" charset="0"/>
              </a:rPr>
              <a:t>[ Login</a:t>
            </a:r>
            <a:r>
              <a:rPr lang="es-ES_tradnl" sz="1400" dirty="0">
                <a:solidFill>
                  <a:srgbClr val="FFFFFF"/>
                </a:solidFill>
                <a:latin typeface="Aptos Display" panose="020B0004020202020204" pitchFamily="34" charset="0"/>
              </a:rPr>
              <a:t> </a:t>
            </a:r>
            <a:r>
              <a:rPr lang="es-ES_tradnl" sz="1400">
                <a:solidFill>
                  <a:srgbClr val="FFFFFF"/>
                </a:solidFill>
                <a:latin typeface="Aptos Display" panose="020B0004020202020204" pitchFamily="34" charset="0"/>
              </a:rPr>
              <a:t>Personalizado ]</a:t>
            </a:r>
            <a:endParaRPr lang="es-ES_tradnl" sz="1400" dirty="0">
              <a:solidFill>
                <a:srgbClr val="FFFFFF"/>
              </a:solidFill>
              <a:latin typeface="Aptos Display" panose="020B0004020202020204" pitchFamily="34" charset="0"/>
            </a:endParaRPr>
          </a:p>
        </p:txBody>
      </p:sp>
      <p:pic>
        <p:nvPicPr>
          <p:cNvPr id="4" name="Camera 3">
            <a:extLst>
              <a:ext uri="{FF2B5EF4-FFF2-40B4-BE49-F238E27FC236}">
                <a16:creationId xmlns:a16="http://schemas.microsoft.com/office/drawing/2014/main" id="{A3613011-ECFE-EFC8-EC3E-0C51B93C36E6}"/>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641343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79401DE5-6BD2-62C5-8E18-808C35ECC2E7}"/>
              </a:ext>
            </a:extLst>
          </p:cNvPr>
          <p:cNvPicPr>
            <a:picLocks noGrp="1" noChangeAspect="1"/>
          </p:cNvPicPr>
          <p:nvPr>
            <p:ph idx="1"/>
          </p:nvPr>
        </p:nvPicPr>
        <p:blipFill rotWithShape="1">
          <a:blip r:embed="rId4"/>
          <a:srcRect t="2896" b="7042"/>
          <a:stretch/>
        </p:blipFill>
        <p:spPr>
          <a:xfrm>
            <a:off x="20" y="-4679"/>
            <a:ext cx="12191980" cy="6862679"/>
          </a:xfrm>
          <a:prstGeom prst="rect">
            <a:avLst/>
          </a:prstGeom>
        </p:spPr>
      </p:pic>
      <p:pic>
        <p:nvPicPr>
          <p:cNvPr id="3" name="Camera 2">
            <a:extLst>
              <a:ext uri="{FF2B5EF4-FFF2-40B4-BE49-F238E27FC236}">
                <a16:creationId xmlns:a16="http://schemas.microsoft.com/office/drawing/2014/main" id="{A2380127-3134-2C31-C86A-EEBA6D3D97B5}"/>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FBF4CCEA-8647-E1F5-0CAB-0683EB6D0302}"/>
              </a:ext>
            </a:extLst>
          </p:cNvPr>
          <p:cNvSpPr>
            <a:spLocks noGrp="1"/>
          </p:cNvSpPr>
          <p:nvPr>
            <p:ph type="title"/>
          </p:nvPr>
        </p:nvSpPr>
        <p:spPr>
          <a:xfrm>
            <a:off x="4332249" y="308997"/>
            <a:ext cx="3527502" cy="425638"/>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Página Principal Usuario Administrador ]</a:t>
            </a:r>
          </a:p>
        </p:txBody>
      </p:sp>
    </p:spTree>
    <p:extLst>
      <p:ext uri="{BB962C8B-B14F-4D97-AF65-F5344CB8AC3E}">
        <p14:creationId xmlns:p14="http://schemas.microsoft.com/office/powerpoint/2010/main" val="27565686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FFC54A-CEBA-9FED-F184-1FED8233962C}"/>
              </a:ext>
            </a:extLst>
          </p:cNvPr>
          <p:cNvPicPr>
            <a:picLocks noGrp="1" noChangeAspect="1"/>
          </p:cNvPicPr>
          <p:nvPr>
            <p:ph idx="1"/>
          </p:nvPr>
        </p:nvPicPr>
        <p:blipFill rotWithShape="1">
          <a:blip r:embed="rId3"/>
          <a:srcRect t="2895" b="7560"/>
          <a:stretch/>
        </p:blipFill>
        <p:spPr>
          <a:xfrm>
            <a:off x="0" y="0"/>
            <a:ext cx="12254234" cy="6858000"/>
          </a:xfrm>
          <a:prstGeom prst="rect">
            <a:avLst/>
          </a:prstGeom>
        </p:spPr>
      </p:pic>
      <p:pic>
        <p:nvPicPr>
          <p:cNvPr id="3" name="Camera 2">
            <a:extLst>
              <a:ext uri="{FF2B5EF4-FFF2-40B4-BE49-F238E27FC236}">
                <a16:creationId xmlns:a16="http://schemas.microsoft.com/office/drawing/2014/main" id="{07298533-9DB1-802A-4CA8-A995208CA31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FBF4CCEA-8647-E1F5-0CAB-0683EB6D0302}"/>
              </a:ext>
            </a:extLst>
          </p:cNvPr>
          <p:cNvSpPr>
            <a:spLocks noGrp="1"/>
          </p:cNvSpPr>
          <p:nvPr>
            <p:ph type="title"/>
          </p:nvPr>
        </p:nvSpPr>
        <p:spPr>
          <a:xfrm>
            <a:off x="4692326" y="322420"/>
            <a:ext cx="2891883" cy="425638"/>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Página Principal Usuario </a:t>
            </a:r>
            <a:r>
              <a:rPr lang="es-ES_tradnl" sz="1400">
                <a:solidFill>
                  <a:srgbClr val="FFFFFF"/>
                </a:solidFill>
                <a:latin typeface="Aptos Display" panose="020B0004020202020204" pitchFamily="34" charset="0"/>
              </a:rPr>
              <a:t>Normal ]</a:t>
            </a:r>
            <a:endParaRPr lang="es-ES_tradnl" sz="1400" dirty="0">
              <a:solidFill>
                <a:srgbClr val="FFFFFF"/>
              </a:solidFill>
              <a:latin typeface="Aptos Display" panose="020B0004020202020204" pitchFamily="34" charset="0"/>
            </a:endParaRPr>
          </a:p>
        </p:txBody>
      </p:sp>
    </p:spTree>
    <p:extLst>
      <p:ext uri="{BB962C8B-B14F-4D97-AF65-F5344CB8AC3E}">
        <p14:creationId xmlns:p14="http://schemas.microsoft.com/office/powerpoint/2010/main" val="364656674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01B10B5-D9AB-4DC9-F150-D0B8A1FFE4C2}"/>
              </a:ext>
            </a:extLst>
          </p:cNvPr>
          <p:cNvPicPr>
            <a:picLocks noGrp="1" noChangeAspect="1"/>
          </p:cNvPicPr>
          <p:nvPr>
            <p:ph idx="1"/>
          </p:nvPr>
        </p:nvPicPr>
        <p:blipFill rotWithShape="1">
          <a:blip r:embed="rId4"/>
          <a:srcRect t="2758" b="4277"/>
          <a:stretch/>
        </p:blipFill>
        <p:spPr>
          <a:xfrm>
            <a:off x="0" y="0"/>
            <a:ext cx="12191980" cy="7083970"/>
          </a:xfrm>
          <a:prstGeom prst="rect">
            <a:avLst/>
          </a:prstGeom>
        </p:spPr>
      </p:pic>
      <p:pic>
        <p:nvPicPr>
          <p:cNvPr id="3" name="Camera 2">
            <a:extLst>
              <a:ext uri="{FF2B5EF4-FFF2-40B4-BE49-F238E27FC236}">
                <a16:creationId xmlns:a16="http://schemas.microsoft.com/office/drawing/2014/main" id="{097B9EAD-3790-B64D-038D-6606B1D2BE8B}"/>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499507" y="322420"/>
            <a:ext cx="3192966" cy="436789"/>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Editor CRUD Parámetros Generales ]</a:t>
            </a:r>
          </a:p>
        </p:txBody>
      </p:sp>
    </p:spTree>
    <p:extLst>
      <p:ext uri="{BB962C8B-B14F-4D97-AF65-F5344CB8AC3E}">
        <p14:creationId xmlns:p14="http://schemas.microsoft.com/office/powerpoint/2010/main" val="32054825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AC9162-8324-FC48-D2C1-513958D00DA3}"/>
              </a:ext>
            </a:extLst>
          </p:cNvPr>
          <p:cNvPicPr>
            <a:picLocks noGrp="1" noChangeAspect="1"/>
          </p:cNvPicPr>
          <p:nvPr>
            <p:ph idx="1"/>
          </p:nvPr>
        </p:nvPicPr>
        <p:blipFill rotWithShape="1">
          <a:blip r:embed="rId3"/>
          <a:srcRect t="7116" b="2860"/>
          <a:stretch/>
        </p:blipFill>
        <p:spPr>
          <a:xfrm>
            <a:off x="0" y="0"/>
            <a:ext cx="12191980" cy="6859892"/>
          </a:xfrm>
          <a:prstGeom prst="rect">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521809" y="726947"/>
            <a:ext cx="3148361" cy="392184"/>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Editor CRUD – Ingredientes (Índice) ]</a:t>
            </a:r>
          </a:p>
        </p:txBody>
      </p:sp>
      <p:pic>
        <p:nvPicPr>
          <p:cNvPr id="3" name="Camera 2">
            <a:extLst>
              <a:ext uri="{FF2B5EF4-FFF2-40B4-BE49-F238E27FC236}">
                <a16:creationId xmlns:a16="http://schemas.microsoft.com/office/drawing/2014/main" id="{551A94D9-15DE-4CF9-80BC-0004F5F3D86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6844760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D5E839-25CD-C34E-0D05-957AF52542B6}"/>
              </a:ext>
            </a:extLst>
          </p:cNvPr>
          <p:cNvSpPr/>
          <p:nvPr/>
        </p:nvSpPr>
        <p:spPr>
          <a:xfrm>
            <a:off x="10459844" y="100361"/>
            <a:ext cx="1594624" cy="1360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Content Placeholder 4" descr="A screenshot of a computer&#10;&#10;Description automatically generated">
            <a:extLst>
              <a:ext uri="{FF2B5EF4-FFF2-40B4-BE49-F238E27FC236}">
                <a16:creationId xmlns:a16="http://schemas.microsoft.com/office/drawing/2014/main" id="{E06E3F75-64A8-F184-8FF7-0FD67FE86008}"/>
              </a:ext>
            </a:extLst>
          </p:cNvPr>
          <p:cNvPicPr>
            <a:picLocks noChangeAspect="1"/>
          </p:cNvPicPr>
          <p:nvPr/>
        </p:nvPicPr>
        <p:blipFill rotWithShape="1">
          <a:blip r:embed="rId4"/>
          <a:srcRect l="-596" t="2757" r="-219" b="7844"/>
          <a:stretch/>
        </p:blipFill>
        <p:spPr>
          <a:xfrm>
            <a:off x="-89210" y="-1"/>
            <a:ext cx="12373827" cy="6858001"/>
          </a:xfrm>
          <a:prstGeom prst="rect">
            <a:avLst/>
          </a:prstGeom>
        </p:spPr>
      </p:pic>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4184904" y="316207"/>
            <a:ext cx="3822189" cy="424176"/>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Editor CRUD – Ingredientes (Forma Datos) ]</a:t>
            </a:r>
          </a:p>
        </p:txBody>
      </p:sp>
      <p:pic>
        <p:nvPicPr>
          <p:cNvPr id="3" name="Camera 2">
            <a:extLst>
              <a:ext uri="{FF2B5EF4-FFF2-40B4-BE49-F238E27FC236}">
                <a16:creationId xmlns:a16="http://schemas.microsoft.com/office/drawing/2014/main" id="{B2671C3C-6E9F-9D06-BB78-24AA95732CCF}"/>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46476807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3A04AF-9D19-16D5-5474-7444DD4C1C4C}"/>
              </a:ext>
            </a:extLst>
          </p:cNvPr>
          <p:cNvPicPr>
            <a:picLocks noChangeAspect="1"/>
          </p:cNvPicPr>
          <p:nvPr/>
        </p:nvPicPr>
        <p:blipFill rotWithShape="1">
          <a:blip r:embed="rId3"/>
          <a:srcRect l="16834" r="38791"/>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DA147-B2C5-BE4D-920B-E394058496AF}"/>
              </a:ext>
            </a:extLst>
          </p:cNvPr>
          <p:cNvSpPr>
            <a:spLocks noGrp="1"/>
          </p:cNvSpPr>
          <p:nvPr>
            <p:ph type="title"/>
          </p:nvPr>
        </p:nvSpPr>
        <p:spPr>
          <a:xfrm>
            <a:off x="6115317" y="405685"/>
            <a:ext cx="5464968" cy="1559301"/>
          </a:xfrm>
        </p:spPr>
        <p:txBody>
          <a:bodyPr>
            <a:normAutofit/>
          </a:bodyPr>
          <a:lstStyle/>
          <a:p>
            <a:r>
              <a:rPr lang="es-ES_tradnl" sz="4000" dirty="0"/>
              <a:t>Contenido</a:t>
            </a:r>
          </a:p>
        </p:txBody>
      </p:sp>
      <p:sp>
        <p:nvSpPr>
          <p:cNvPr id="3" name="Content Placeholder 2">
            <a:extLst>
              <a:ext uri="{FF2B5EF4-FFF2-40B4-BE49-F238E27FC236}">
                <a16:creationId xmlns:a16="http://schemas.microsoft.com/office/drawing/2014/main" id="{E204C8DA-BDF4-31A2-3DB0-6945335DAFB8}"/>
              </a:ext>
            </a:extLst>
          </p:cNvPr>
          <p:cNvSpPr>
            <a:spLocks noGrp="1"/>
          </p:cNvSpPr>
          <p:nvPr>
            <p:ph idx="1"/>
          </p:nvPr>
        </p:nvSpPr>
        <p:spPr>
          <a:xfrm>
            <a:off x="6115317" y="2555160"/>
            <a:ext cx="5247340" cy="3684918"/>
          </a:xfrm>
        </p:spPr>
        <p:txBody>
          <a:bodyPr anchor="ctr">
            <a:normAutofit fontScale="92500" lnSpcReduction="20000"/>
          </a:bodyPr>
          <a:lstStyle/>
          <a:p>
            <a:r>
              <a:rPr lang="es-ES_tradnl" sz="2000" dirty="0">
                <a:hlinkClick r:id="rId4" action="ppaction://hlinksldjump"/>
              </a:rPr>
              <a:t>Introducción</a:t>
            </a:r>
            <a:r>
              <a:rPr lang="es-ES_tradnl" sz="2000" dirty="0"/>
              <a:t>.</a:t>
            </a:r>
          </a:p>
          <a:p>
            <a:r>
              <a:rPr lang="es-ES_tradnl" sz="2000" dirty="0">
                <a:hlinkClick r:id="rId5" action="ppaction://hlinksldjump"/>
              </a:rPr>
              <a:t>Motivación, ¿Por qué se creó?</a:t>
            </a:r>
            <a:endParaRPr lang="es-ES_tradnl" sz="2000" dirty="0"/>
          </a:p>
          <a:p>
            <a:r>
              <a:rPr lang="es-ES_tradnl" sz="2000" dirty="0">
                <a:hlinkClick r:id="rId6" action="ppaction://hlinksldjump"/>
              </a:rPr>
              <a:t>Programación Genérica</a:t>
            </a:r>
            <a:r>
              <a:rPr lang="es-ES_tradnl" sz="2000" dirty="0"/>
              <a:t>.</a:t>
            </a:r>
          </a:p>
          <a:p>
            <a:r>
              <a:rPr lang="es-ES_tradnl" sz="2000" dirty="0">
                <a:hlinkClick r:id="rId7" action="ppaction://hlinksldjump"/>
              </a:rPr>
              <a:t>Origen de GenericSuite</a:t>
            </a:r>
            <a:r>
              <a:rPr lang="es-ES_tradnl" sz="2000" dirty="0"/>
              <a:t>.</a:t>
            </a:r>
          </a:p>
          <a:p>
            <a:r>
              <a:rPr lang="es-ES_tradnl" sz="2000" dirty="0">
                <a:hlinkClick r:id="rId8" action="ppaction://hlinksldjump"/>
              </a:rPr>
              <a:t>Evolución</a:t>
            </a:r>
            <a:r>
              <a:rPr lang="es-ES_tradnl" sz="2000" dirty="0"/>
              <a:t>.</a:t>
            </a:r>
          </a:p>
          <a:p>
            <a:r>
              <a:rPr lang="es-ES_tradnl" sz="2000" dirty="0">
                <a:hlinkClick r:id="rId9" action="ppaction://hlinksldjump"/>
              </a:rPr>
              <a:t>¿Qué ofrece GenericSuite?</a:t>
            </a:r>
            <a:endParaRPr lang="es-ES_tradnl" sz="2000" dirty="0"/>
          </a:p>
          <a:p>
            <a:r>
              <a:rPr lang="es-ES_tradnl" sz="2000" dirty="0">
                <a:hlinkClick r:id="rId10" action="ppaction://hlinksldjump"/>
              </a:rPr>
              <a:t>¿Cómo funciona GenericSuite?</a:t>
            </a:r>
            <a:endParaRPr lang="es-ES_tradnl" sz="2000" dirty="0"/>
          </a:p>
          <a:p>
            <a:r>
              <a:rPr lang="es-ES_tradnl" sz="2000" dirty="0">
                <a:hlinkClick r:id="rId11" action="ppaction://hlinksldjump"/>
              </a:rPr>
              <a:t>Demostración de funcionalidades clave</a:t>
            </a:r>
            <a:r>
              <a:rPr lang="es-ES_tradnl" sz="2000" dirty="0"/>
              <a:t>.</a:t>
            </a:r>
          </a:p>
          <a:p>
            <a:r>
              <a:rPr lang="es-ES_tradnl" sz="2000" dirty="0">
                <a:hlinkClick r:id="rId12" action="ppaction://hlinksldjump"/>
              </a:rPr>
              <a:t>Herramientas utilizadas</a:t>
            </a:r>
            <a:r>
              <a:rPr lang="es-ES_tradnl" sz="2000" dirty="0"/>
              <a:t>.</a:t>
            </a:r>
          </a:p>
          <a:p>
            <a:r>
              <a:rPr lang="es-ES_tradnl" sz="2000" dirty="0">
                <a:hlinkClick r:id="rId13" action="ppaction://hlinksldjump"/>
              </a:rPr>
              <a:t>Compromiso</a:t>
            </a:r>
            <a:r>
              <a:rPr lang="es-ES_tradnl" sz="2000" dirty="0"/>
              <a:t>.</a:t>
            </a:r>
          </a:p>
          <a:p>
            <a:r>
              <a:rPr lang="es-ES_tradnl" sz="2000" dirty="0">
                <a:hlinkClick r:id="rId14" action="ppaction://hlinksldjump"/>
              </a:rPr>
              <a:t>Conclusiones</a:t>
            </a:r>
            <a:r>
              <a:rPr lang="es-ES_tradnl" sz="2000" dirty="0"/>
              <a:t> y </a:t>
            </a:r>
            <a:r>
              <a:rPr lang="es-ES_tradnl" sz="2000" dirty="0">
                <a:hlinkClick r:id="rId15" action="ppaction://hlinksldjump"/>
              </a:rPr>
              <a:t>preguntas</a:t>
            </a:r>
            <a:r>
              <a:rPr lang="es-ES_tradnl" sz="2000" dirty="0"/>
              <a:t>.</a:t>
            </a:r>
          </a:p>
        </p:txBody>
      </p:sp>
      <p:pic>
        <p:nvPicPr>
          <p:cNvPr id="4" name="Graphic 3">
            <a:extLst>
              <a:ext uri="{FF2B5EF4-FFF2-40B4-BE49-F238E27FC236}">
                <a16:creationId xmlns:a16="http://schemas.microsoft.com/office/drawing/2014/main" id="{17A1D1B5-A010-83CF-2F53-7F1D6482F7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85174" y="136524"/>
            <a:ext cx="1488039" cy="1488039"/>
          </a:xfrm>
          <a:prstGeom prst="rect">
            <a:avLst/>
          </a:prstGeom>
        </p:spPr>
      </p:pic>
      <p:pic>
        <p:nvPicPr>
          <p:cNvPr id="7" name="Graphic 6">
            <a:extLst>
              <a:ext uri="{FF2B5EF4-FFF2-40B4-BE49-F238E27FC236}">
                <a16:creationId xmlns:a16="http://schemas.microsoft.com/office/drawing/2014/main" id="{04C57E6C-3124-75DD-E7B5-4AAAC29A4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06405" y="323101"/>
            <a:ext cx="1488039" cy="1488039"/>
          </a:xfrm>
          <a:prstGeom prst="rect">
            <a:avLst/>
          </a:prstGeom>
        </p:spPr>
      </p:pic>
    </p:spTree>
    <p:extLst>
      <p:ext uri="{BB962C8B-B14F-4D97-AF65-F5344CB8AC3E}">
        <p14:creationId xmlns:p14="http://schemas.microsoft.com/office/powerpoint/2010/main" val="1003395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omputer&#10;&#10;Description automatically generated">
            <a:extLst>
              <a:ext uri="{FF2B5EF4-FFF2-40B4-BE49-F238E27FC236}">
                <a16:creationId xmlns:a16="http://schemas.microsoft.com/office/drawing/2014/main" id="{C02C55E9-76E2-BB16-D7D0-4428AB31978F}"/>
              </a:ext>
            </a:extLst>
          </p:cNvPr>
          <p:cNvPicPr>
            <a:picLocks noChangeAspect="1"/>
          </p:cNvPicPr>
          <p:nvPr/>
        </p:nvPicPr>
        <p:blipFill rotWithShape="1">
          <a:blip r:embed="rId2"/>
          <a:srcRect t="2912" r="11876"/>
          <a:stretch/>
        </p:blipFill>
        <p:spPr>
          <a:xfrm>
            <a:off x="0" y="0"/>
            <a:ext cx="9669642" cy="6658303"/>
          </a:xfrm>
          <a:prstGeom prst="rect">
            <a:avLst/>
          </a:prstGeom>
        </p:spPr>
      </p:pic>
      <p:sp>
        <p:nvSpPr>
          <p:cNvPr id="34" name="Rectangle 3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871B31-C9D0-FEB3-6D4F-69802B365164}"/>
              </a:ext>
            </a:extLst>
          </p:cNvPr>
          <p:cNvSpPr>
            <a:spLocks noGrp="1"/>
          </p:cNvSpPr>
          <p:nvPr>
            <p:ph type="title"/>
          </p:nvPr>
        </p:nvSpPr>
        <p:spPr>
          <a:xfrm>
            <a:off x="7935402" y="1870845"/>
            <a:ext cx="3445765" cy="1639614"/>
          </a:xfrm>
          <a:noFill/>
        </p:spPr>
        <p:txBody>
          <a:bodyPr vert="horz" lIns="91440" tIns="45720" rIns="91440" bIns="45720" rtlCol="0" anchor="b">
            <a:normAutofit/>
          </a:bodyPr>
          <a:lstStyle/>
          <a:p>
            <a:r>
              <a:rPr lang="es-ES_tradnl" sz="3600" dirty="0"/>
              <a:t>Editor CRUD – Ingredientes</a:t>
            </a:r>
          </a:p>
        </p:txBody>
      </p:sp>
      <p:sp>
        <p:nvSpPr>
          <p:cNvPr id="18" name="Content Placeholder 17">
            <a:extLst>
              <a:ext uri="{FF2B5EF4-FFF2-40B4-BE49-F238E27FC236}">
                <a16:creationId xmlns:a16="http://schemas.microsoft.com/office/drawing/2014/main" id="{285F95A4-2915-C5EA-CE1B-F6CCAD473503}"/>
              </a:ext>
            </a:extLst>
          </p:cNvPr>
          <p:cNvSpPr>
            <a:spLocks noGrp="1"/>
          </p:cNvSpPr>
          <p:nvPr>
            <p:ph idx="1"/>
          </p:nvPr>
        </p:nvSpPr>
        <p:spPr>
          <a:xfrm>
            <a:off x="7935403" y="3946065"/>
            <a:ext cx="3445766" cy="1485319"/>
          </a:xfrm>
          <a:noFill/>
        </p:spPr>
        <p:txBody>
          <a:bodyPr vert="horz" lIns="91440" tIns="45720" rIns="91440" bIns="45720" rtlCol="0">
            <a:normAutofit/>
          </a:bodyPr>
          <a:lstStyle/>
          <a:p>
            <a:r>
              <a:rPr lang="es-ES_tradnl" sz="2400"/>
              <a:t>Con Asistente de IA en forma de ventana emergente.</a:t>
            </a:r>
          </a:p>
        </p:txBody>
      </p:sp>
      <p:pic>
        <p:nvPicPr>
          <p:cNvPr id="3" name="Camera 2">
            <a:extLst>
              <a:ext uri="{FF2B5EF4-FFF2-40B4-BE49-F238E27FC236}">
                <a16:creationId xmlns:a16="http://schemas.microsoft.com/office/drawing/2014/main" id="{8363849D-F12D-FEC6-61D1-0103C563C01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73815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8899A10-225D-55B4-540B-35E931E462C0}"/>
              </a:ext>
            </a:extLst>
          </p:cNvPr>
          <p:cNvPicPr>
            <a:picLocks noGrp="1" noChangeAspect="1"/>
          </p:cNvPicPr>
          <p:nvPr>
            <p:ph idx="1"/>
          </p:nvPr>
        </p:nvPicPr>
        <p:blipFill rotWithShape="1">
          <a:blip r:embed="rId4"/>
          <a:srcRect t="2896" b="6206"/>
          <a:stretch/>
        </p:blipFill>
        <p:spPr>
          <a:xfrm>
            <a:off x="0" y="0"/>
            <a:ext cx="12191980" cy="6926318"/>
          </a:xfrm>
          <a:prstGeom prst="rect">
            <a:avLst/>
          </a:prstGeom>
        </p:spPr>
      </p:pic>
      <p:sp>
        <p:nvSpPr>
          <p:cNvPr id="2" name="Title 1">
            <a:extLst>
              <a:ext uri="{FF2B5EF4-FFF2-40B4-BE49-F238E27FC236}">
                <a16:creationId xmlns:a16="http://schemas.microsoft.com/office/drawing/2014/main" id="{0B29F07C-5E4E-BF75-75D8-2B21B23BD3DF}"/>
              </a:ext>
            </a:extLst>
          </p:cNvPr>
          <p:cNvSpPr>
            <a:spLocks noGrp="1"/>
          </p:cNvSpPr>
          <p:nvPr>
            <p:ph type="title"/>
          </p:nvPr>
        </p:nvSpPr>
        <p:spPr>
          <a:xfrm>
            <a:off x="4086912" y="366099"/>
            <a:ext cx="4018156" cy="347580"/>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Editor CRUD - Comidas Diarias (Índice) ]</a:t>
            </a:r>
          </a:p>
        </p:txBody>
      </p:sp>
      <p:pic>
        <p:nvPicPr>
          <p:cNvPr id="3" name="Camera 2">
            <a:extLst>
              <a:ext uri="{FF2B5EF4-FFF2-40B4-BE49-F238E27FC236}">
                <a16:creationId xmlns:a16="http://schemas.microsoft.com/office/drawing/2014/main" id="{70817023-4D71-307C-72DA-3049950A842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0668255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8DA7A50F-4430-7ECA-BD39-5D983EA66BB9}"/>
              </a:ext>
            </a:extLst>
          </p:cNvPr>
          <p:cNvPicPr>
            <a:picLocks noChangeAspect="1"/>
          </p:cNvPicPr>
          <p:nvPr/>
        </p:nvPicPr>
        <p:blipFill rotWithShape="1">
          <a:blip r:embed="rId3"/>
          <a:srcRect l="-107" t="2452" r="874" b="-2452"/>
          <a:stretch/>
        </p:blipFill>
        <p:spPr>
          <a:xfrm>
            <a:off x="0" y="0"/>
            <a:ext cx="10888718" cy="685800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294C02-6E72-7EAE-4CA3-872BA6C464F6}"/>
              </a:ext>
            </a:extLst>
          </p:cNvPr>
          <p:cNvSpPr>
            <a:spLocks noGrp="1"/>
          </p:cNvSpPr>
          <p:nvPr>
            <p:ph type="title"/>
          </p:nvPr>
        </p:nvSpPr>
        <p:spPr>
          <a:xfrm>
            <a:off x="7909981" y="1332076"/>
            <a:ext cx="3822189" cy="1899912"/>
          </a:xfrm>
        </p:spPr>
        <p:txBody>
          <a:bodyPr>
            <a:normAutofit/>
          </a:bodyPr>
          <a:lstStyle/>
          <a:p>
            <a:r>
              <a:rPr lang="es-ES_tradnl" sz="4000" dirty="0"/>
              <a:t>Editor CRUD - Comidas Diarias</a:t>
            </a:r>
          </a:p>
        </p:txBody>
      </p:sp>
      <p:sp>
        <p:nvSpPr>
          <p:cNvPr id="9" name="Content Placeholder 8">
            <a:extLst>
              <a:ext uri="{FF2B5EF4-FFF2-40B4-BE49-F238E27FC236}">
                <a16:creationId xmlns:a16="http://schemas.microsoft.com/office/drawing/2014/main" id="{9F497549-B11F-D76E-E14F-184931E446A5}"/>
              </a:ext>
            </a:extLst>
          </p:cNvPr>
          <p:cNvSpPr>
            <a:spLocks noGrp="1"/>
          </p:cNvSpPr>
          <p:nvPr>
            <p:ph idx="1"/>
          </p:nvPr>
        </p:nvSpPr>
        <p:spPr>
          <a:xfrm>
            <a:off x="7909981" y="3401152"/>
            <a:ext cx="3822189" cy="1139316"/>
          </a:xfrm>
        </p:spPr>
        <p:txBody>
          <a:bodyPr>
            <a:normAutofit/>
          </a:bodyPr>
          <a:lstStyle/>
          <a:p>
            <a:r>
              <a:rPr lang="es-ES_tradnl" sz="2000" dirty="0"/>
              <a:t>Forma de Datos con sección de relaciones 1-N</a:t>
            </a:r>
          </a:p>
        </p:txBody>
      </p:sp>
      <p:pic>
        <p:nvPicPr>
          <p:cNvPr id="3" name="Camera 2">
            <a:extLst>
              <a:ext uri="{FF2B5EF4-FFF2-40B4-BE49-F238E27FC236}">
                <a16:creationId xmlns:a16="http://schemas.microsoft.com/office/drawing/2014/main" id="{90188DF8-FE1C-07F8-225C-4278792C72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96140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72714138-6118-CBED-2D4F-93521D3B483B}"/>
              </a:ext>
            </a:extLst>
          </p:cNvPr>
          <p:cNvPicPr>
            <a:picLocks noChangeAspect="1"/>
          </p:cNvPicPr>
          <p:nvPr/>
        </p:nvPicPr>
        <p:blipFill rotWithShape="1">
          <a:blip r:embed="rId2"/>
          <a:srcRect t="2758" r="11876"/>
          <a:stretch/>
        </p:blipFill>
        <p:spPr>
          <a:xfrm>
            <a:off x="-3047" y="0"/>
            <a:ext cx="9669642" cy="6668814"/>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83461F-4A35-E8CE-F0D7-F86B83874C0B}"/>
              </a:ext>
            </a:extLst>
          </p:cNvPr>
          <p:cNvSpPr>
            <a:spLocks noGrp="1"/>
          </p:cNvSpPr>
          <p:nvPr>
            <p:ph type="title"/>
          </p:nvPr>
        </p:nvSpPr>
        <p:spPr>
          <a:xfrm>
            <a:off x="7857429" y="1699937"/>
            <a:ext cx="3822189" cy="1899912"/>
          </a:xfrm>
        </p:spPr>
        <p:txBody>
          <a:bodyPr>
            <a:normAutofit/>
          </a:bodyPr>
          <a:lstStyle/>
          <a:p>
            <a:r>
              <a:rPr lang="es-ES_tradnl" sz="4000" dirty="0"/>
              <a:t>Editor Perfil de Usuario</a:t>
            </a:r>
          </a:p>
        </p:txBody>
      </p:sp>
      <p:sp>
        <p:nvSpPr>
          <p:cNvPr id="18" name="Content Placeholder 8">
            <a:extLst>
              <a:ext uri="{FF2B5EF4-FFF2-40B4-BE49-F238E27FC236}">
                <a16:creationId xmlns:a16="http://schemas.microsoft.com/office/drawing/2014/main" id="{2D15B48B-527A-9373-1F31-C6AE9AFA0DB3}"/>
              </a:ext>
            </a:extLst>
          </p:cNvPr>
          <p:cNvSpPr>
            <a:spLocks noGrp="1"/>
          </p:cNvSpPr>
          <p:nvPr>
            <p:ph idx="1"/>
          </p:nvPr>
        </p:nvSpPr>
        <p:spPr>
          <a:xfrm>
            <a:off x="7857429" y="3769013"/>
            <a:ext cx="3822189" cy="1899912"/>
          </a:xfrm>
        </p:spPr>
        <p:txBody>
          <a:bodyPr>
            <a:normAutofit/>
          </a:bodyPr>
          <a:lstStyle/>
          <a:p>
            <a:r>
              <a:rPr lang="es-ES_tradnl" sz="2000" dirty="0"/>
              <a:t>Editor de un solo registro</a:t>
            </a:r>
          </a:p>
          <a:p>
            <a:r>
              <a:rPr lang="es-ES_tradnl" sz="2000" dirty="0"/>
              <a:t>No-CRUD.</a:t>
            </a:r>
          </a:p>
        </p:txBody>
      </p:sp>
      <p:pic>
        <p:nvPicPr>
          <p:cNvPr id="3" name="Camera 2">
            <a:extLst>
              <a:ext uri="{FF2B5EF4-FFF2-40B4-BE49-F238E27FC236}">
                <a16:creationId xmlns:a16="http://schemas.microsoft.com/office/drawing/2014/main" id="{9B17C2E1-83A9-266F-E1EC-AE1EC8CC877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504045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C248761-9FC3-42D0-8B1A-91052AA8B163}"/>
              </a:ext>
            </a:extLst>
          </p:cNvPr>
          <p:cNvPicPr>
            <a:picLocks noChangeAspect="1"/>
          </p:cNvPicPr>
          <p:nvPr/>
        </p:nvPicPr>
        <p:blipFill rotWithShape="1">
          <a:blip r:embed="rId2"/>
          <a:srcRect l="-372" t="2605" r="-107"/>
          <a:stretch/>
        </p:blipFill>
        <p:spPr>
          <a:xfrm>
            <a:off x="-84084" y="0"/>
            <a:ext cx="11025353" cy="6679324"/>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83A714-A25E-5ECD-CBC2-1801140D83FC}"/>
              </a:ext>
            </a:extLst>
          </p:cNvPr>
          <p:cNvSpPr>
            <a:spLocks noGrp="1"/>
          </p:cNvSpPr>
          <p:nvPr>
            <p:ph type="title"/>
          </p:nvPr>
        </p:nvSpPr>
        <p:spPr>
          <a:xfrm>
            <a:off x="7909981" y="1342585"/>
            <a:ext cx="3822189" cy="1899912"/>
          </a:xfrm>
        </p:spPr>
        <p:txBody>
          <a:bodyPr>
            <a:normAutofit/>
          </a:bodyPr>
          <a:lstStyle/>
          <a:p>
            <a:r>
              <a:rPr lang="es-ES_tradnl" sz="4000" dirty="0"/>
              <a:t>Editor Perfil Usuario</a:t>
            </a:r>
          </a:p>
        </p:txBody>
      </p:sp>
      <p:sp>
        <p:nvSpPr>
          <p:cNvPr id="9" name="Content Placeholder 8">
            <a:extLst>
              <a:ext uri="{FF2B5EF4-FFF2-40B4-BE49-F238E27FC236}">
                <a16:creationId xmlns:a16="http://schemas.microsoft.com/office/drawing/2014/main" id="{A0ADA254-3478-4C75-0D42-BFA951672682}"/>
              </a:ext>
            </a:extLst>
          </p:cNvPr>
          <p:cNvSpPr>
            <a:spLocks noGrp="1"/>
          </p:cNvSpPr>
          <p:nvPr>
            <p:ph idx="1"/>
          </p:nvPr>
        </p:nvSpPr>
        <p:spPr>
          <a:xfrm>
            <a:off x="7909981" y="3411661"/>
            <a:ext cx="3822189" cy="1664833"/>
          </a:xfrm>
        </p:spPr>
        <p:txBody>
          <a:bodyPr>
            <a:normAutofit/>
          </a:bodyPr>
          <a:lstStyle/>
          <a:p>
            <a:r>
              <a:rPr lang="es-ES_tradnl" sz="2000" dirty="0"/>
              <a:t>API </a:t>
            </a:r>
            <a:r>
              <a:rPr lang="es-ES_tradnl" sz="2000" dirty="0" err="1"/>
              <a:t>Keys</a:t>
            </a:r>
            <a:r>
              <a:rPr lang="es-ES_tradnl" sz="2000" dirty="0"/>
              <a:t> de IA</a:t>
            </a:r>
          </a:p>
          <a:p>
            <a:r>
              <a:rPr lang="es-ES_tradnl" sz="2000" dirty="0"/>
              <a:t>Cambio de Contraseña</a:t>
            </a:r>
            <a:endParaRPr lang="en-US" sz="2000" dirty="0"/>
          </a:p>
        </p:txBody>
      </p:sp>
      <p:pic>
        <p:nvPicPr>
          <p:cNvPr id="3" name="Camera 2">
            <a:extLst>
              <a:ext uri="{FF2B5EF4-FFF2-40B4-BE49-F238E27FC236}">
                <a16:creationId xmlns:a16="http://schemas.microsoft.com/office/drawing/2014/main" id="{2D2EF057-C425-311A-6DC6-F274E8B6D84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528444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3565-65AA-ED5A-32C0-EBBBCBEC27F2}"/>
              </a:ext>
            </a:extLst>
          </p:cNvPr>
          <p:cNvSpPr>
            <a:spLocks noGrp="1"/>
          </p:cNvSpPr>
          <p:nvPr>
            <p:ph type="title"/>
          </p:nvPr>
        </p:nvSpPr>
        <p:spPr>
          <a:xfrm>
            <a:off x="838200" y="365125"/>
            <a:ext cx="8305795" cy="1325563"/>
          </a:xfrm>
        </p:spPr>
        <p:txBody>
          <a:bodyPr/>
          <a:lstStyle/>
          <a:p>
            <a:r>
              <a:rPr lang="es-ES_tradnl" dirty="0"/>
              <a:t>Configuración Tablas y Editor CRUD</a:t>
            </a:r>
          </a:p>
        </p:txBody>
      </p:sp>
      <p:sp>
        <p:nvSpPr>
          <p:cNvPr id="3" name="Content Placeholder 2">
            <a:extLst>
              <a:ext uri="{FF2B5EF4-FFF2-40B4-BE49-F238E27FC236}">
                <a16:creationId xmlns:a16="http://schemas.microsoft.com/office/drawing/2014/main" id="{0940CDCB-6F07-6B2F-4439-81651D4C0B3D}"/>
              </a:ext>
            </a:extLst>
          </p:cNvPr>
          <p:cNvSpPr>
            <a:spLocks noGrp="1"/>
          </p:cNvSpPr>
          <p:nvPr>
            <p:ph idx="1"/>
          </p:nvPr>
        </p:nvSpPr>
        <p:spPr>
          <a:xfrm>
            <a:off x="480849" y="1825625"/>
            <a:ext cx="2693276" cy="4470072"/>
          </a:xfrm>
        </p:spPr>
        <p:txBody>
          <a:bodyPr>
            <a:normAutofit fontScale="55000" lnSpcReduction="20000"/>
          </a:bodyPr>
          <a:lstStyle/>
          <a:p>
            <a:pPr marL="0" indent="0">
              <a:buNone/>
            </a:pPr>
            <a:r>
              <a:rPr lang="es-ES_tradnl" dirty="0"/>
              <a:t>{</a:t>
            </a:r>
          </a:p>
          <a:p>
            <a:pPr marL="0" indent="0">
              <a:buNone/>
            </a:pPr>
            <a:r>
              <a:rPr lang="es-ES_tradnl" dirty="0"/>
              <a:t>    "</a:t>
            </a:r>
            <a:r>
              <a:rPr lang="es-ES_tradnl" dirty="0" err="1"/>
              <a:t>baseUrl</a:t>
            </a:r>
            <a:r>
              <a:rPr lang="es-ES_tradnl" dirty="0"/>
              <a:t>": "</a:t>
            </a:r>
            <a:r>
              <a:rPr lang="es-ES_tradnl" dirty="0" err="1"/>
              <a:t>users</a:t>
            </a:r>
            <a:r>
              <a:rPr lang="es-ES_tradnl" dirty="0"/>
              <a:t>",</a:t>
            </a:r>
          </a:p>
          <a:p>
            <a:pPr marL="0" indent="0">
              <a:buNone/>
            </a:pPr>
            <a:r>
              <a:rPr lang="es-ES_tradnl" dirty="0"/>
              <a:t>    "</a:t>
            </a:r>
            <a:r>
              <a:rPr lang="es-ES_tradnl" dirty="0" err="1"/>
              <a:t>title</a:t>
            </a:r>
            <a:r>
              <a:rPr lang="es-ES_tradnl" dirty="0"/>
              <a:t>": "</a:t>
            </a:r>
            <a:r>
              <a:rPr lang="es-ES_tradnl" dirty="0" err="1"/>
              <a:t>Users</a:t>
            </a:r>
            <a:r>
              <a:rPr lang="es-ES_tradnl" dirty="0"/>
              <a:t>",</a:t>
            </a:r>
          </a:p>
          <a:p>
            <a:pPr marL="0" indent="0">
              <a:buNone/>
            </a:pPr>
            <a:r>
              <a:rPr lang="es-ES_tradnl" dirty="0"/>
              <a:t>    "</a:t>
            </a:r>
            <a:r>
              <a:rPr lang="es-ES_tradnl" dirty="0" err="1"/>
              <a:t>name</a:t>
            </a:r>
            <a:r>
              <a:rPr lang="es-ES_tradnl" dirty="0"/>
              <a:t>": "User",</a:t>
            </a:r>
          </a:p>
          <a:p>
            <a:pPr marL="0" indent="0">
              <a:buNone/>
            </a:pPr>
            <a:r>
              <a:rPr lang="es-ES_tradnl" dirty="0"/>
              <a:t>    "</a:t>
            </a:r>
            <a:r>
              <a:rPr lang="es-ES_tradnl" dirty="0" err="1"/>
              <a:t>component</a:t>
            </a:r>
            <a:r>
              <a:rPr lang="es-ES_tradnl" dirty="0"/>
              <a:t>": "</a:t>
            </a:r>
            <a:r>
              <a:rPr lang="es-ES_tradnl" dirty="0" err="1"/>
              <a:t>Users</a:t>
            </a:r>
            <a:r>
              <a:rPr lang="es-ES_tradnl" dirty="0"/>
              <a:t>",</a:t>
            </a:r>
          </a:p>
          <a:p>
            <a:pPr marL="0" indent="0">
              <a:buNone/>
            </a:pPr>
            <a:r>
              <a:rPr lang="es-ES_tradnl" dirty="0"/>
              <a:t>    "</a:t>
            </a:r>
            <a:r>
              <a:rPr lang="es-ES_tradnl" dirty="0" err="1"/>
              <a:t>dbApiUrl</a:t>
            </a:r>
            <a:r>
              <a:rPr lang="es-ES_tradnl" dirty="0"/>
              <a:t>": "</a:t>
            </a:r>
            <a:r>
              <a:rPr lang="es-ES_tradnl" dirty="0" err="1"/>
              <a:t>users</a:t>
            </a:r>
            <a:r>
              <a:rPr lang="es-ES_tradnl" dirty="0"/>
              <a:t>",</a:t>
            </a:r>
          </a:p>
          <a:p>
            <a:pPr marL="0" indent="0">
              <a:buNone/>
            </a:pPr>
            <a:r>
              <a:rPr lang="es-ES_tradnl" dirty="0"/>
              <a:t>    "</a:t>
            </a:r>
            <a:r>
              <a:rPr lang="es-ES_tradnl" dirty="0" err="1"/>
              <a:t>fieldElements</a:t>
            </a:r>
            <a:r>
              <a:rPr lang="es-ES_tradnl" dirty="0"/>
              <a:t>": [</a:t>
            </a:r>
          </a:p>
          <a:p>
            <a:pPr marL="0" indent="0">
              <a:buNone/>
            </a:pPr>
            <a:r>
              <a:rPr lang="es-ES_tradnl" dirty="0"/>
              <a:t>        {</a:t>
            </a:r>
          </a:p>
          <a:p>
            <a:pPr marL="0" indent="0">
              <a:buNone/>
            </a:pPr>
            <a:r>
              <a:rPr lang="es-ES_tradnl" dirty="0"/>
              <a:t>            "</a:t>
            </a:r>
            <a:r>
              <a:rPr lang="es-ES_tradnl" dirty="0" err="1"/>
              <a:t>name</a:t>
            </a:r>
            <a:r>
              <a:rPr lang="es-ES_tradnl" dirty="0"/>
              <a:t>": "id",</a:t>
            </a:r>
          </a:p>
          <a:p>
            <a:pPr marL="0" indent="0">
              <a:buNone/>
            </a:pPr>
            <a:r>
              <a:rPr lang="es-ES_tradnl" dirty="0"/>
              <a:t>            "</a:t>
            </a:r>
            <a:r>
              <a:rPr lang="es-ES_tradnl" dirty="0" err="1"/>
              <a:t>required</a:t>
            </a:r>
            <a:r>
              <a:rPr lang="es-ES_tradnl" dirty="0"/>
              <a:t>": true,</a:t>
            </a:r>
          </a:p>
          <a:p>
            <a:pPr marL="0" indent="0">
              <a:buNone/>
            </a:pPr>
            <a:r>
              <a:rPr lang="es-ES_tradnl" dirty="0"/>
              <a:t>            "</a:t>
            </a:r>
            <a:r>
              <a:rPr lang="es-ES_tradnl" dirty="0" err="1"/>
              <a:t>label</a:t>
            </a:r>
            <a:r>
              <a:rPr lang="es-ES_tradnl" dirty="0"/>
              <a:t>": "ID",</a:t>
            </a:r>
          </a:p>
          <a:p>
            <a:pPr marL="0" indent="0">
              <a:buNone/>
            </a:pPr>
            <a:r>
              <a:rPr lang="es-ES_tradnl" dirty="0"/>
              <a:t>            "</a:t>
            </a:r>
            <a:r>
              <a:rPr lang="es-ES_tradnl" dirty="0" err="1"/>
              <a:t>type</a:t>
            </a:r>
            <a:r>
              <a:rPr lang="es-ES_tradnl" dirty="0"/>
              <a:t>": "_id",</a:t>
            </a:r>
          </a:p>
          <a:p>
            <a:pPr marL="0" indent="0">
              <a:buNone/>
            </a:pPr>
            <a:r>
              <a:rPr lang="es-ES_tradnl" dirty="0"/>
              <a:t>            "</a:t>
            </a:r>
            <a:r>
              <a:rPr lang="es-ES_tradnl" dirty="0" err="1"/>
              <a:t>readonly</a:t>
            </a:r>
            <a:r>
              <a:rPr lang="es-ES_tradnl" dirty="0"/>
              <a:t>": true,</a:t>
            </a:r>
          </a:p>
          <a:p>
            <a:pPr marL="0" indent="0">
              <a:buNone/>
            </a:pPr>
            <a:r>
              <a:rPr lang="es-ES_tradnl" dirty="0"/>
              <a:t>            "</a:t>
            </a:r>
            <a:r>
              <a:rPr lang="es-ES_tradnl" dirty="0" err="1"/>
              <a:t>hidden</a:t>
            </a:r>
            <a:r>
              <a:rPr lang="es-ES_tradnl" dirty="0"/>
              <a:t>": false,</a:t>
            </a:r>
          </a:p>
          <a:p>
            <a:pPr marL="0" indent="0">
              <a:buNone/>
            </a:pPr>
            <a:r>
              <a:rPr lang="es-ES_tradnl" dirty="0"/>
              <a:t>        }, …</a:t>
            </a:r>
          </a:p>
        </p:txBody>
      </p:sp>
      <p:sp>
        <p:nvSpPr>
          <p:cNvPr id="4" name="Content Placeholder 2">
            <a:extLst>
              <a:ext uri="{FF2B5EF4-FFF2-40B4-BE49-F238E27FC236}">
                <a16:creationId xmlns:a16="http://schemas.microsoft.com/office/drawing/2014/main" id="{39E34B5C-0B66-BCE8-F573-8A93926C9EBB}"/>
              </a:ext>
            </a:extLst>
          </p:cNvPr>
          <p:cNvSpPr txBox="1">
            <a:spLocks/>
          </p:cNvSpPr>
          <p:nvPr/>
        </p:nvSpPr>
        <p:spPr>
          <a:xfrm>
            <a:off x="3101933" y="1825623"/>
            <a:ext cx="2693276" cy="466725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firstname</a:t>
            </a:r>
            <a:r>
              <a:rPr lang="es-ES_tradnl" dirty="0"/>
              <a:t>",</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First</a:t>
            </a:r>
            <a:r>
              <a:rPr lang="es-ES_tradnl" dirty="0"/>
              <a:t> </a:t>
            </a:r>
            <a:r>
              <a:rPr lang="es-ES_tradnl" dirty="0" err="1"/>
              <a:t>Name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text</a:t>
            </a:r>
            <a:r>
              <a:rPr lang="es-ES_tradnl" dirty="0"/>
              <a:t>",</a:t>
            </a:r>
          </a:p>
          <a:p>
            <a:pPr marL="0" indent="0">
              <a:buFont typeface="Arial" panose="020B0604020202020204" pitchFamily="34" charset="0"/>
              <a:buNone/>
            </a:pPr>
            <a:r>
              <a:rPr lang="es-ES_tradnl" dirty="0"/>
              <a:t>            "</a:t>
            </a:r>
            <a:r>
              <a:rPr lang="es-ES_tradnl" dirty="0" err="1"/>
              <a:t>readonly</a:t>
            </a:r>
            <a:r>
              <a:rPr lang="es-ES_tradnl" dirty="0"/>
              <a:t>": false,</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lastname</a:t>
            </a:r>
            <a:r>
              <a:rPr lang="es-ES_tradnl" dirty="0"/>
              <a:t>",</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Last</a:t>
            </a:r>
            <a:r>
              <a:rPr lang="es-ES_tradnl" dirty="0"/>
              <a:t> </a:t>
            </a:r>
            <a:r>
              <a:rPr lang="es-ES_tradnl" dirty="0" err="1"/>
              <a:t>Name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text</a:t>
            </a:r>
            <a:r>
              <a:rPr lang="es-ES_tradnl" dirty="0"/>
              <a:t>",</a:t>
            </a:r>
          </a:p>
          <a:p>
            <a:pPr marL="0" indent="0">
              <a:buFont typeface="Arial" panose="020B0604020202020204" pitchFamily="34" charset="0"/>
              <a:buNone/>
            </a:pPr>
            <a:r>
              <a:rPr lang="es-ES_tradnl" dirty="0"/>
              <a:t>            "</a:t>
            </a:r>
            <a:r>
              <a:rPr lang="es-ES_tradnl" dirty="0" err="1"/>
              <a:t>readonly</a:t>
            </a:r>
            <a:r>
              <a:rPr lang="es-ES_tradnl" dirty="0"/>
              <a:t>": false,</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 …</a:t>
            </a:r>
          </a:p>
        </p:txBody>
      </p:sp>
      <p:sp>
        <p:nvSpPr>
          <p:cNvPr id="5" name="Content Placeholder 2">
            <a:extLst>
              <a:ext uri="{FF2B5EF4-FFF2-40B4-BE49-F238E27FC236}">
                <a16:creationId xmlns:a16="http://schemas.microsoft.com/office/drawing/2014/main" id="{A37C5F98-B86F-19D2-49ED-5F034F390006}"/>
              </a:ext>
            </a:extLst>
          </p:cNvPr>
          <p:cNvSpPr txBox="1">
            <a:spLocks/>
          </p:cNvSpPr>
          <p:nvPr/>
        </p:nvSpPr>
        <p:spPr>
          <a:xfrm>
            <a:off x="5771145" y="1825624"/>
            <a:ext cx="2940270" cy="478538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a:t>
            </a:r>
          </a:p>
          <a:p>
            <a:pPr marL="0" indent="0">
              <a:buFont typeface="Arial" panose="020B0604020202020204" pitchFamily="34" charset="0"/>
              <a:buNone/>
            </a:pPr>
            <a:r>
              <a:rPr lang="es-ES_tradnl" dirty="0"/>
              <a:t>            "</a:t>
            </a:r>
            <a:r>
              <a:rPr lang="es-ES_tradnl" dirty="0" err="1"/>
              <a:t>name</a:t>
            </a:r>
            <a:r>
              <a:rPr lang="es-ES_tradnl" dirty="0"/>
              <a:t>": "status",</a:t>
            </a:r>
          </a:p>
          <a:p>
            <a:pPr marL="0" indent="0">
              <a:buFont typeface="Arial" panose="020B0604020202020204" pitchFamily="34" charset="0"/>
              <a:buNone/>
            </a:pPr>
            <a:r>
              <a:rPr lang="es-ES_tradnl" dirty="0"/>
              <a:t>            "</a:t>
            </a:r>
            <a:r>
              <a:rPr lang="es-ES_tradnl" dirty="0" err="1"/>
              <a:t>required</a:t>
            </a:r>
            <a:r>
              <a:rPr lang="es-ES_tradnl" dirty="0"/>
              <a:t>": true,</a:t>
            </a:r>
          </a:p>
          <a:p>
            <a:pPr marL="0" indent="0">
              <a:buFont typeface="Arial" panose="020B0604020202020204" pitchFamily="34" charset="0"/>
              <a:buNone/>
            </a:pPr>
            <a:r>
              <a:rPr lang="es-ES_tradnl" dirty="0"/>
              <a:t>            "</a:t>
            </a:r>
            <a:r>
              <a:rPr lang="es-ES_tradnl" dirty="0" err="1"/>
              <a:t>label</a:t>
            </a:r>
            <a:r>
              <a:rPr lang="es-ES_tradnl" dirty="0"/>
              <a:t>": "Active",</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select</a:t>
            </a:r>
            <a:r>
              <a:rPr lang="es-ES_tradnl" dirty="0"/>
              <a:t>",</a:t>
            </a:r>
          </a:p>
          <a:p>
            <a:pPr marL="0" indent="0">
              <a:buFont typeface="Arial" panose="020B0604020202020204" pitchFamily="34" charset="0"/>
              <a:buNone/>
            </a:pPr>
            <a:r>
              <a:rPr lang="es-ES_tradnl" dirty="0"/>
              <a:t>            "</a:t>
            </a:r>
            <a:r>
              <a:rPr lang="es-ES_tradnl" dirty="0" err="1"/>
              <a:t>select_elements</a:t>
            </a:r>
            <a:r>
              <a:rPr lang="es-ES_tradnl" dirty="0"/>
              <a:t>": </a:t>
            </a:r>
            <a:r>
              <a:rPr lang="es-ES_tradnl" sz="2500" dirty="0"/>
              <a:t>"TRUE_FALSE",</a:t>
            </a:r>
          </a:p>
          <a:p>
            <a:pPr marL="0" indent="0">
              <a:buFont typeface="Arial" panose="020B0604020202020204" pitchFamily="34" charset="0"/>
              <a:buNone/>
            </a:pPr>
            <a:r>
              <a:rPr lang="es-ES_tradnl" dirty="0"/>
              <a:t>            "</a:t>
            </a:r>
            <a:r>
              <a:rPr lang="es-ES_tradnl" dirty="0" err="1"/>
              <a:t>default_value</a:t>
            </a:r>
            <a:r>
              <a:rPr lang="es-ES_tradnl" dirty="0"/>
              <a:t>": "1",</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"plan",</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Billing</a:t>
            </a:r>
            <a:r>
              <a:rPr lang="es-ES_tradnl" dirty="0"/>
              <a:t> Plan",</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select</a:t>
            </a:r>
            <a:r>
              <a:rPr lang="es-ES_tradnl" dirty="0"/>
              <a:t>",</a:t>
            </a:r>
          </a:p>
          <a:p>
            <a:pPr marL="0" indent="0">
              <a:buFont typeface="Arial" panose="020B0604020202020204" pitchFamily="34" charset="0"/>
              <a:buNone/>
            </a:pPr>
            <a:r>
              <a:rPr lang="es-ES_tradnl" dirty="0"/>
              <a:t>            "</a:t>
            </a:r>
            <a:r>
              <a:rPr lang="es-ES_tradnl" dirty="0" err="1"/>
              <a:t>select_elements</a:t>
            </a:r>
            <a:r>
              <a:rPr lang="es-ES_tradnl" dirty="0"/>
              <a:t>": </a:t>
            </a:r>
            <a:r>
              <a:rPr lang="es-ES_tradnl" sz="1900" dirty="0"/>
              <a:t>"BILLING_PLANS",</a:t>
            </a:r>
          </a:p>
          <a:p>
            <a:pPr marL="0" indent="0">
              <a:buFont typeface="Arial" panose="020B0604020202020204" pitchFamily="34" charset="0"/>
              <a:buNone/>
            </a:pPr>
            <a:r>
              <a:rPr lang="es-ES_tradnl" dirty="0"/>
              <a:t>            "</a:t>
            </a:r>
            <a:r>
              <a:rPr lang="es-ES_tradnl" dirty="0" err="1"/>
              <a:t>default_value</a:t>
            </a:r>
            <a:r>
              <a:rPr lang="es-ES_tradnl" dirty="0"/>
              <a:t>": "1",</a:t>
            </a:r>
          </a:p>
          <a:p>
            <a:pPr marL="0" indent="0">
              <a:buFont typeface="Arial" panose="020B0604020202020204" pitchFamily="34" charset="0"/>
              <a:buNone/>
            </a:pPr>
            <a:r>
              <a:rPr lang="es-ES_tradnl" dirty="0"/>
              <a:t>            "</a:t>
            </a:r>
            <a:r>
              <a:rPr lang="es-ES_tradnl" dirty="0" err="1"/>
              <a:t>listing</a:t>
            </a:r>
            <a:r>
              <a:rPr lang="es-ES_tradnl" dirty="0"/>
              <a:t>": true</a:t>
            </a:r>
          </a:p>
          <a:p>
            <a:pPr marL="0" indent="0">
              <a:buFont typeface="Arial" panose="020B0604020202020204" pitchFamily="34" charset="0"/>
              <a:buNone/>
            </a:pPr>
            <a:r>
              <a:rPr lang="es-ES_tradnl" dirty="0"/>
              <a:t>        }, , …</a:t>
            </a:r>
          </a:p>
        </p:txBody>
      </p:sp>
      <p:sp>
        <p:nvSpPr>
          <p:cNvPr id="6" name="Content Placeholder 2">
            <a:extLst>
              <a:ext uri="{FF2B5EF4-FFF2-40B4-BE49-F238E27FC236}">
                <a16:creationId xmlns:a16="http://schemas.microsoft.com/office/drawing/2014/main" id="{77C30E20-D629-0FB2-4A12-50011D990302}"/>
              </a:ext>
            </a:extLst>
          </p:cNvPr>
          <p:cNvSpPr txBox="1">
            <a:spLocks/>
          </p:cNvSpPr>
          <p:nvPr/>
        </p:nvSpPr>
        <p:spPr>
          <a:xfrm>
            <a:off x="8807671" y="1825623"/>
            <a:ext cx="2940270" cy="478538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a:t>
            </a:r>
            <a:r>
              <a:rPr lang="es-ES_tradnl" dirty="0" err="1"/>
              <a:t>update_date</a:t>
            </a:r>
            <a:r>
              <a:rPr lang="es-ES_tradnl" dirty="0"/>
              <a:t>",</a:t>
            </a:r>
          </a:p>
          <a:p>
            <a:pPr marL="0" indent="0">
              <a:buFont typeface="Arial" panose="020B0604020202020204" pitchFamily="34" charset="0"/>
              <a:buNone/>
            </a:pPr>
            <a:r>
              <a:rPr lang="es-ES_tradnl" dirty="0"/>
              <a:t>           "</a:t>
            </a:r>
            <a:r>
              <a:rPr lang="es-ES_tradnl" dirty="0" err="1"/>
              <a:t>label</a:t>
            </a:r>
            <a:r>
              <a:rPr lang="es-ES_tradnl" dirty="0"/>
              <a:t>": "</a:t>
            </a:r>
            <a:r>
              <a:rPr lang="es-ES_tradnl" dirty="0" err="1"/>
              <a:t>Last</a:t>
            </a:r>
            <a:r>
              <a:rPr lang="es-ES_tradnl" dirty="0"/>
              <a:t> </a:t>
            </a:r>
            <a:r>
              <a:rPr lang="es-ES_tradnl" dirty="0" err="1"/>
              <a:t>update</a:t>
            </a:r>
            <a:r>
              <a:rPr lang="es-ES_tradnl" dirty="0"/>
              <a:t>",</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datetime</a:t>
            </a:r>
            <a:r>
              <a:rPr lang="es-ES_tradnl" dirty="0"/>
              <a:t>-local",</a:t>
            </a:r>
          </a:p>
          <a:p>
            <a:pPr marL="0" indent="0">
              <a:buFont typeface="Arial" panose="020B0604020202020204" pitchFamily="34" charset="0"/>
              <a:buNone/>
            </a:pPr>
            <a:r>
              <a:rPr lang="es-ES_tradnl" dirty="0"/>
              <a:t>            "</a:t>
            </a:r>
            <a:r>
              <a:rPr lang="es-ES_tradnl" dirty="0" err="1"/>
              <a:t>readonly</a:t>
            </a:r>
            <a:r>
              <a:rPr lang="es-ES_tradnl" dirty="0"/>
              <a:t>": true,</a:t>
            </a:r>
          </a:p>
          <a:p>
            <a:pPr marL="0" indent="0">
              <a:buFont typeface="Arial" panose="020B0604020202020204" pitchFamily="34" charset="0"/>
              <a:buNone/>
            </a:pPr>
            <a:r>
              <a:rPr lang="es-ES_tradnl" dirty="0"/>
              <a:t>             "</a:t>
            </a:r>
            <a:r>
              <a:rPr lang="es-ES_tradnl" dirty="0" err="1"/>
              <a:t>default_value</a:t>
            </a:r>
            <a:r>
              <a:rPr lang="es-ES_tradnl" dirty="0"/>
              <a:t>": </a:t>
            </a:r>
            <a:br>
              <a:rPr lang="es-ES_tradnl" dirty="0"/>
            </a:br>
            <a:r>
              <a:rPr lang="es-ES_tradnl" dirty="0"/>
              <a:t>                              "</a:t>
            </a:r>
            <a:r>
              <a:rPr lang="es-ES_tradnl" dirty="0" err="1"/>
              <a:t>current_timestamp</a:t>
            </a:r>
            <a:r>
              <a:rPr lang="es-ES_tradnl" dirty="0"/>
              <a:t>",</a:t>
            </a:r>
          </a:p>
          <a:p>
            <a:pPr marL="0" indent="0">
              <a:buFont typeface="Arial" panose="020B0604020202020204" pitchFamily="34" charset="0"/>
              <a:buNone/>
            </a:pPr>
            <a:r>
              <a:rPr lang="es-ES_tradnl" dirty="0"/>
              <a:t>            "</a:t>
            </a:r>
            <a:r>
              <a:rPr lang="es-ES_tradnl" dirty="0" err="1"/>
              <a:t>listing</a:t>
            </a:r>
            <a:r>
              <a:rPr lang="es-ES_tradnl" dirty="0"/>
              <a:t>": false</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"label0",</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hr</a:t>
            </a:r>
            <a:r>
              <a:rPr lang="es-ES_tradnl" dirty="0"/>
              <a:t>"</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p>
          <a:p>
            <a:pPr marL="0" indent="0">
              <a:buFont typeface="Arial" panose="020B0604020202020204" pitchFamily="34" charset="0"/>
              <a:buNone/>
            </a:pPr>
            <a:r>
              <a:rPr lang="es-ES_tradnl" dirty="0"/>
              <a:t>            "</a:t>
            </a:r>
            <a:r>
              <a:rPr lang="es-ES_tradnl" dirty="0" err="1"/>
              <a:t>name</a:t>
            </a:r>
            <a:r>
              <a:rPr lang="es-ES_tradnl" dirty="0"/>
              <a:t>": "label1",</a:t>
            </a:r>
          </a:p>
          <a:p>
            <a:pPr marL="0" indent="0">
              <a:buFont typeface="Arial" panose="020B0604020202020204" pitchFamily="34" charset="0"/>
              <a:buNone/>
            </a:pPr>
            <a:r>
              <a:rPr lang="es-ES_tradnl" dirty="0"/>
              <a:t>            "</a:t>
            </a:r>
            <a:r>
              <a:rPr lang="es-ES_tradnl" dirty="0" err="1"/>
              <a:t>label</a:t>
            </a:r>
            <a:r>
              <a:rPr lang="es-ES_tradnl" dirty="0"/>
              <a:t>": "PASWORD CHANGE",</a:t>
            </a:r>
          </a:p>
          <a:p>
            <a:pPr marL="0" indent="0">
              <a:buFont typeface="Arial" panose="020B0604020202020204" pitchFamily="34" charset="0"/>
              <a:buNone/>
            </a:pPr>
            <a:r>
              <a:rPr lang="es-ES_tradnl" dirty="0"/>
              <a:t>            "</a:t>
            </a:r>
            <a:r>
              <a:rPr lang="es-ES_tradnl" dirty="0" err="1"/>
              <a:t>type</a:t>
            </a:r>
            <a:r>
              <a:rPr lang="es-ES_tradnl" dirty="0"/>
              <a:t>": "</a:t>
            </a:r>
            <a:r>
              <a:rPr lang="es-ES_tradnl" dirty="0" err="1"/>
              <a:t>label</a:t>
            </a:r>
            <a:r>
              <a:rPr lang="es-ES_tradnl" dirty="0"/>
              <a:t>"</a:t>
            </a:r>
          </a:p>
          <a:p>
            <a:pPr marL="0" indent="0">
              <a:buFont typeface="Arial" panose="020B0604020202020204" pitchFamily="34" charset="0"/>
              <a:buNone/>
            </a:pPr>
            <a:r>
              <a:rPr lang="es-ES_tradnl" dirty="0"/>
              <a:t>        },, …</a:t>
            </a:r>
          </a:p>
        </p:txBody>
      </p:sp>
      <p:cxnSp>
        <p:nvCxnSpPr>
          <p:cNvPr id="8" name="Straight Connector 7">
            <a:extLst>
              <a:ext uri="{FF2B5EF4-FFF2-40B4-BE49-F238E27FC236}">
                <a16:creationId xmlns:a16="http://schemas.microsoft.com/office/drawing/2014/main" id="{AD0BAAF2-469F-7D30-94A1-FBED20C82571}"/>
              </a:ext>
            </a:extLst>
          </p:cNvPr>
          <p:cNvCxnSpPr/>
          <p:nvPr/>
        </p:nvCxnSpPr>
        <p:spPr>
          <a:xfrm>
            <a:off x="2887581"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4D19273-B5A5-9077-108C-79CCD0A805A5}"/>
              </a:ext>
            </a:extLst>
          </p:cNvPr>
          <p:cNvCxnSpPr/>
          <p:nvPr/>
        </p:nvCxnSpPr>
        <p:spPr>
          <a:xfrm>
            <a:off x="5723025"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AC68412-EA11-F7FD-4C44-13C7B647C319}"/>
              </a:ext>
            </a:extLst>
          </p:cNvPr>
          <p:cNvCxnSpPr/>
          <p:nvPr/>
        </p:nvCxnSpPr>
        <p:spPr>
          <a:xfrm>
            <a:off x="8835196"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976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0700-3D6D-D9EE-BF9F-22596A4B4B9A}"/>
              </a:ext>
            </a:extLst>
          </p:cNvPr>
          <p:cNvSpPr>
            <a:spLocks noGrp="1"/>
          </p:cNvSpPr>
          <p:nvPr>
            <p:ph type="title"/>
          </p:nvPr>
        </p:nvSpPr>
        <p:spPr>
          <a:xfrm>
            <a:off x="838200" y="365125"/>
            <a:ext cx="7953100" cy="1325563"/>
          </a:xfrm>
        </p:spPr>
        <p:txBody>
          <a:bodyPr/>
          <a:lstStyle/>
          <a:p>
            <a:r>
              <a:rPr lang="es-ES_tradnl" dirty="0"/>
              <a:t>Configuración de Menús</a:t>
            </a:r>
          </a:p>
        </p:txBody>
      </p:sp>
      <p:sp>
        <p:nvSpPr>
          <p:cNvPr id="3" name="Content Placeholder 2">
            <a:extLst>
              <a:ext uri="{FF2B5EF4-FFF2-40B4-BE49-F238E27FC236}">
                <a16:creationId xmlns:a16="http://schemas.microsoft.com/office/drawing/2014/main" id="{81C9C945-472D-9CE4-B479-307AF5D1FD79}"/>
              </a:ext>
            </a:extLst>
          </p:cNvPr>
          <p:cNvSpPr>
            <a:spLocks noGrp="1"/>
          </p:cNvSpPr>
          <p:nvPr>
            <p:ph idx="1"/>
          </p:nvPr>
        </p:nvSpPr>
        <p:spPr>
          <a:xfrm>
            <a:off x="522890" y="1825625"/>
            <a:ext cx="3302876" cy="4351338"/>
          </a:xfrm>
        </p:spPr>
        <p:txBody>
          <a:bodyPr>
            <a:normAutofit/>
          </a:bodyPr>
          <a:lstStyle/>
          <a:p>
            <a:pPr marL="0" indent="0">
              <a:buNone/>
            </a:pPr>
            <a:r>
              <a:rPr lang="es-ES_tradnl" sz="2000" dirty="0"/>
              <a:t>[</a:t>
            </a:r>
          </a:p>
          <a:p>
            <a:pPr marL="0" indent="0">
              <a:buNone/>
            </a:pPr>
            <a:r>
              <a:rPr lang="es-ES_tradnl" sz="2000" dirty="0"/>
              <a:t>    {</a:t>
            </a:r>
          </a:p>
          <a:p>
            <a:pPr marL="0" indent="0">
              <a:buNone/>
            </a:pPr>
            <a:r>
              <a:rPr lang="es-ES_tradnl" sz="2000" dirty="0"/>
              <a:t>        "</a:t>
            </a:r>
            <a:r>
              <a:rPr lang="es-ES_tradnl" sz="2000" dirty="0" err="1"/>
              <a:t>title</a:t>
            </a:r>
            <a:r>
              <a:rPr lang="es-ES_tradnl" sz="2000" dirty="0"/>
              <a:t>": "Home",</a:t>
            </a:r>
          </a:p>
          <a:p>
            <a:pPr marL="0" inden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None/>
            </a:pPr>
            <a:r>
              <a:rPr lang="es-ES_tradnl" sz="2000" dirty="0"/>
              <a:t>        "</a:t>
            </a:r>
            <a:r>
              <a:rPr lang="es-ES_tradnl" sz="2000" dirty="0" err="1"/>
              <a:t>type</a:t>
            </a:r>
            <a:r>
              <a:rPr lang="es-ES_tradnl" sz="2000" dirty="0"/>
              <a:t>": "</a:t>
            </a:r>
            <a:r>
              <a:rPr lang="es-ES_tradnl" sz="2000" dirty="0" err="1"/>
              <a:t>nav_link</a:t>
            </a:r>
            <a:r>
              <a:rPr lang="es-ES_tradnl" sz="2000" dirty="0"/>
              <a:t>",</a:t>
            </a:r>
          </a:p>
          <a:p>
            <a:pPr marL="0" indent="0">
              <a:buNone/>
            </a:pPr>
            <a:r>
              <a:rPr lang="es-ES_tradnl" sz="2000" dirty="0"/>
              <a:t>        "</a:t>
            </a:r>
            <a:r>
              <a:rPr lang="es-ES_tradnl" sz="2000" dirty="0" err="1"/>
              <a:t>path</a:t>
            </a:r>
            <a:r>
              <a:rPr lang="es-ES_tradnl" sz="2000" dirty="0"/>
              <a:t>": "/",</a:t>
            </a:r>
          </a:p>
          <a:p>
            <a:pPr marL="0" indent="0">
              <a:buNone/>
            </a:pPr>
            <a:r>
              <a:rPr lang="es-ES_tradnl" sz="2000" dirty="0"/>
              <a:t>        "</a:t>
            </a:r>
            <a:r>
              <a:rPr lang="es-ES_tradnl" sz="2000" dirty="0" err="1"/>
              <a:t>element</a:t>
            </a:r>
            <a:r>
              <a:rPr lang="es-ES_tradnl" sz="2000" dirty="0"/>
              <a:t>": "</a:t>
            </a:r>
            <a:r>
              <a:rPr lang="es-ES_tradnl" sz="2000" dirty="0" err="1"/>
              <a:t>HomePage</a:t>
            </a:r>
            <a:r>
              <a:rPr lang="es-ES_tradnl" sz="2000" dirty="0"/>
              <a:t>",</a:t>
            </a:r>
          </a:p>
          <a:p>
            <a:pPr marL="0" indent="0">
              <a:buNone/>
            </a:pPr>
            <a:r>
              <a:rPr lang="es-ES_tradnl" sz="2000" dirty="0"/>
              <a:t>        "</a:t>
            </a:r>
            <a:r>
              <a:rPr lang="es-ES_tradnl" sz="2000" dirty="0" err="1"/>
              <a:t>hard_prefix</a:t>
            </a:r>
            <a:r>
              <a:rPr lang="es-ES_tradnl" sz="2000" dirty="0"/>
              <a:t>": false,</a:t>
            </a:r>
          </a:p>
          <a:p>
            <a:pPr marL="0" indent="0">
              <a:buNone/>
            </a:pPr>
            <a:r>
              <a:rPr lang="es-ES_tradnl" sz="2000" dirty="0"/>
              <a:t>        "</a:t>
            </a:r>
            <a:r>
              <a:rPr lang="es-ES_tradnl" sz="2000" dirty="0" err="1"/>
              <a:t>reload</a:t>
            </a:r>
            <a:r>
              <a:rPr lang="es-ES_tradnl" sz="2000" dirty="0"/>
              <a:t>": true</a:t>
            </a:r>
          </a:p>
          <a:p>
            <a:pPr marL="0" indent="0">
              <a:buNone/>
            </a:pPr>
            <a:r>
              <a:rPr lang="es-ES_tradnl" sz="2000" dirty="0"/>
              <a:t>    }, …</a:t>
            </a:r>
          </a:p>
          <a:p>
            <a:pPr marL="0" indent="0">
              <a:buNone/>
            </a:pPr>
            <a:endParaRPr lang="es-ES_tradnl" sz="2000" dirty="0"/>
          </a:p>
        </p:txBody>
      </p:sp>
      <p:sp>
        <p:nvSpPr>
          <p:cNvPr id="4" name="Content Placeholder 2">
            <a:extLst>
              <a:ext uri="{FF2B5EF4-FFF2-40B4-BE49-F238E27FC236}">
                <a16:creationId xmlns:a16="http://schemas.microsoft.com/office/drawing/2014/main" id="{F8B93111-4E6B-40B3-D973-4A9122AD03F0}"/>
              </a:ext>
            </a:extLst>
          </p:cNvPr>
          <p:cNvSpPr txBox="1">
            <a:spLocks/>
          </p:cNvSpPr>
          <p:nvPr/>
        </p:nvSpPr>
        <p:spPr>
          <a:xfrm>
            <a:off x="4141076" y="1825625"/>
            <a:ext cx="3783724"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title</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Font typeface="Arial" panose="020B0604020202020204" pitchFamily="34" charset="0"/>
              <a:buNone/>
            </a:pPr>
            <a:r>
              <a:rPr lang="es-ES_tradnl" sz="2000" dirty="0"/>
              <a:t>        "</a:t>
            </a:r>
            <a:r>
              <a:rPr lang="es-ES_tradnl" sz="2000" dirty="0" err="1"/>
              <a:t>type</a:t>
            </a:r>
            <a:r>
              <a:rPr lang="es-ES_tradnl" sz="2000" dirty="0"/>
              <a:t>": "</a:t>
            </a:r>
            <a:r>
              <a:rPr lang="es-ES_tradnl" sz="2000" dirty="0" err="1"/>
              <a:t>nav_dropdown</a:t>
            </a:r>
            <a:r>
              <a:rPr lang="es-ES_tradnl" sz="2000" dirty="0"/>
              <a:t>",</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sub_menu_options</a:t>
            </a:r>
            <a:r>
              <a:rPr lang="es-ES_tradnl" sz="2000" dirty="0"/>
              <a:t>": [</a:t>
            </a:r>
          </a:p>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type</a:t>
            </a:r>
            <a:r>
              <a:rPr lang="es-ES_tradnl" sz="2000" dirty="0"/>
              <a:t>": "editor",</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admin</a:t>
            </a:r>
            <a:r>
              <a:rPr lang="es-ES_tradnl" sz="2000" dirty="0"/>
              <a:t>",</a:t>
            </a:r>
          </a:p>
          <a:p>
            <a:pPr marL="0" indent="0">
              <a:buFont typeface="Arial" panose="020B0604020202020204" pitchFamily="34" charset="0"/>
              <a:buNone/>
            </a:pPr>
            <a:r>
              <a:rPr lang="es-ES_tradnl" sz="2000" dirty="0"/>
              <a:t>                "</a:t>
            </a:r>
            <a:r>
              <a:rPr lang="es-ES_tradnl" sz="2000" dirty="0" err="1"/>
              <a:t>title</a:t>
            </a:r>
            <a:r>
              <a:rPr lang="es-ES_tradnl" sz="2000" dirty="0"/>
              <a:t>": "</a:t>
            </a:r>
            <a:r>
              <a:rPr lang="es-ES_tradnl" sz="2000" dirty="0" err="1"/>
              <a:t>Users</a:t>
            </a:r>
            <a:r>
              <a:rPr lang="es-ES_tradnl" sz="2000" dirty="0"/>
              <a:t>",</a:t>
            </a:r>
          </a:p>
          <a:p>
            <a:pPr marL="0" indent="0">
              <a:buFont typeface="Arial" panose="020B0604020202020204" pitchFamily="34" charset="0"/>
              <a:buNone/>
            </a:pPr>
            <a:r>
              <a:rPr lang="es-ES_tradnl" sz="2000" dirty="0"/>
              <a:t>                "</a:t>
            </a:r>
            <a:r>
              <a:rPr lang="es-ES_tradnl" sz="2000" dirty="0" err="1"/>
              <a:t>element</a:t>
            </a:r>
            <a:r>
              <a:rPr lang="es-ES_tradnl" sz="2000" dirty="0"/>
              <a:t>": "</a:t>
            </a:r>
            <a:r>
              <a:rPr lang="es-ES_tradnl" sz="2000" dirty="0" err="1"/>
              <a:t>Users_EditorData</a:t>
            </a:r>
            <a:r>
              <a:rPr lang="es-ES_tradnl" sz="2000" dirty="0"/>
              <a:t>”</a:t>
            </a:r>
          </a:p>
          <a:p>
            <a:pPr marL="0" indent="0">
              <a:buFont typeface="Arial" panose="020B0604020202020204" pitchFamily="34" charset="0"/>
              <a:buNone/>
            </a:pPr>
            <a:r>
              <a:rPr lang="es-ES_tradnl" sz="2000" dirty="0"/>
              <a:t>             }, …</a:t>
            </a:r>
          </a:p>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 …</a:t>
            </a:r>
          </a:p>
          <a:p>
            <a:pPr marL="0" indent="0">
              <a:buFont typeface="Arial" panose="020B0604020202020204" pitchFamily="34" charset="0"/>
              <a:buNone/>
            </a:pPr>
            <a:endParaRPr lang="es-ES_tradnl" sz="2000" dirty="0"/>
          </a:p>
        </p:txBody>
      </p:sp>
      <p:sp>
        <p:nvSpPr>
          <p:cNvPr id="5" name="Content Placeholder 2">
            <a:extLst>
              <a:ext uri="{FF2B5EF4-FFF2-40B4-BE49-F238E27FC236}">
                <a16:creationId xmlns:a16="http://schemas.microsoft.com/office/drawing/2014/main" id="{53C5D319-9BAA-E815-4D29-7B8A78DEC5D0}"/>
              </a:ext>
            </a:extLst>
          </p:cNvPr>
          <p:cNvSpPr txBox="1">
            <a:spLocks/>
          </p:cNvSpPr>
          <p:nvPr/>
        </p:nvSpPr>
        <p:spPr>
          <a:xfrm>
            <a:off x="8135006" y="1825625"/>
            <a:ext cx="33028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000" dirty="0"/>
              <a:t> {</a:t>
            </a:r>
          </a:p>
          <a:p>
            <a:pPr marL="0" indent="0">
              <a:buFont typeface="Arial" panose="020B0604020202020204" pitchFamily="34" charset="0"/>
              <a:buNone/>
            </a:pPr>
            <a:r>
              <a:rPr lang="es-ES_tradnl" sz="2000" dirty="0"/>
              <a:t>        "</a:t>
            </a:r>
            <a:r>
              <a:rPr lang="es-ES_tradnl" sz="2000" dirty="0" err="1"/>
              <a:t>title</a:t>
            </a:r>
            <a:r>
              <a:rPr lang="es-ES_tradnl" sz="2000" dirty="0"/>
              <a:t>": "AI </a:t>
            </a:r>
            <a:r>
              <a:rPr lang="es-ES_tradnl" sz="2000" dirty="0" err="1"/>
              <a:t>Assistant</a:t>
            </a:r>
            <a:r>
              <a:rPr lang="es-ES_tradnl" sz="2000" dirty="0"/>
              <a:t>",</a:t>
            </a:r>
          </a:p>
          <a:p>
            <a:pPr marL="0" indent="0">
              <a:buFont typeface="Arial" panose="020B0604020202020204" pitchFamily="34" charset="0"/>
              <a:buNone/>
            </a:pPr>
            <a:r>
              <a:rPr lang="es-ES_tradnl" sz="2000" dirty="0"/>
              <a:t>        "</a:t>
            </a:r>
            <a:r>
              <a:rPr lang="es-ES_tradnl" sz="2000" dirty="0" err="1"/>
              <a:t>location</a:t>
            </a:r>
            <a:r>
              <a:rPr lang="es-ES_tradnl" sz="2000" dirty="0"/>
              <a:t>": "</a:t>
            </a:r>
            <a:r>
              <a:rPr lang="es-ES_tradnl" sz="2000" dirty="0" err="1"/>
              <a:t>top_menu</a:t>
            </a:r>
            <a:r>
              <a:rPr lang="es-ES_tradnl" sz="2000" dirty="0"/>
              <a:t>",</a:t>
            </a:r>
          </a:p>
          <a:p>
            <a:pPr marL="0" indent="0">
              <a:buFont typeface="Arial" panose="020B0604020202020204" pitchFamily="34" charset="0"/>
              <a:buNone/>
            </a:pPr>
            <a:r>
              <a:rPr lang="es-ES_tradnl" sz="2000" dirty="0"/>
              <a:t>        "</a:t>
            </a:r>
            <a:r>
              <a:rPr lang="es-ES_tradnl" sz="2000" dirty="0" err="1"/>
              <a:t>type</a:t>
            </a:r>
            <a:r>
              <a:rPr lang="es-ES_tradnl" sz="2000" dirty="0"/>
              <a:t>": "</a:t>
            </a:r>
            <a:r>
              <a:rPr lang="es-ES_tradnl" sz="2000" dirty="0" err="1"/>
              <a:t>nav_link</a:t>
            </a:r>
            <a:r>
              <a:rPr lang="es-ES_tradnl" sz="2000" dirty="0"/>
              <a:t>",</a:t>
            </a:r>
          </a:p>
          <a:p>
            <a:pPr marL="0" indent="0">
              <a:buFont typeface="Arial" panose="020B0604020202020204" pitchFamily="34" charset="0"/>
              <a:buNone/>
            </a:pPr>
            <a:r>
              <a:rPr lang="es-ES_tradnl" sz="2000" dirty="0"/>
              <a:t>        "</a:t>
            </a:r>
            <a:r>
              <a:rPr lang="es-ES_tradnl" sz="2000" dirty="0" err="1"/>
              <a:t>sec_group</a:t>
            </a:r>
            <a:r>
              <a:rPr lang="es-ES_tradnl" sz="2000" dirty="0"/>
              <a:t>": "</a:t>
            </a:r>
            <a:r>
              <a:rPr lang="es-ES_tradnl" sz="2000" dirty="0" err="1"/>
              <a:t>users</a:t>
            </a:r>
            <a:r>
              <a:rPr lang="es-ES_tradnl" sz="2000" dirty="0"/>
              <a:t>",</a:t>
            </a:r>
          </a:p>
          <a:p>
            <a:pPr marL="0" indent="0">
              <a:buFont typeface="Arial" panose="020B0604020202020204" pitchFamily="34" charset="0"/>
              <a:buNone/>
            </a:pPr>
            <a:r>
              <a:rPr lang="es-ES_tradnl" sz="2000" dirty="0"/>
              <a:t>        "</a:t>
            </a:r>
            <a:r>
              <a:rPr lang="es-ES_tradnl" sz="2000" dirty="0" err="1"/>
              <a:t>path</a:t>
            </a:r>
            <a:r>
              <a:rPr lang="es-ES_tradnl" sz="2000" dirty="0"/>
              <a:t>": "/</a:t>
            </a:r>
            <a:r>
              <a:rPr lang="es-ES_tradnl" sz="2000" dirty="0" err="1"/>
              <a:t>chatbot</a:t>
            </a:r>
            <a:r>
              <a:rPr lang="es-ES_tradnl" sz="2000" dirty="0"/>
              <a:t>",</a:t>
            </a:r>
          </a:p>
          <a:p>
            <a:pPr marL="0" indent="0">
              <a:buFont typeface="Arial" panose="020B0604020202020204" pitchFamily="34" charset="0"/>
              <a:buNone/>
            </a:pPr>
            <a:r>
              <a:rPr lang="es-ES_tradnl" sz="2000" dirty="0"/>
              <a:t>        "</a:t>
            </a:r>
            <a:r>
              <a:rPr lang="es-ES_tradnl" sz="2000" dirty="0" err="1"/>
              <a:t>element</a:t>
            </a:r>
            <a:r>
              <a:rPr lang="es-ES_tradnl" sz="2000" dirty="0"/>
              <a:t>": "</a:t>
            </a:r>
            <a:r>
              <a:rPr lang="es-ES_tradnl" sz="2000" dirty="0" err="1"/>
              <a:t>Chatbot</a:t>
            </a:r>
            <a:r>
              <a:rPr lang="es-ES_tradnl" sz="2000" dirty="0"/>
              <a:t>"</a:t>
            </a:r>
          </a:p>
          <a:p>
            <a:pPr marL="0" indent="0">
              <a:buFont typeface="Arial" panose="020B0604020202020204" pitchFamily="34" charset="0"/>
              <a:buNone/>
            </a:pPr>
            <a:r>
              <a:rPr lang="es-ES_tradnl" sz="2000" dirty="0"/>
              <a:t>    }, …</a:t>
            </a:r>
          </a:p>
          <a:p>
            <a:pPr marL="0" indent="0">
              <a:buFont typeface="Arial" panose="020B0604020202020204" pitchFamily="34" charset="0"/>
              <a:buNone/>
            </a:pPr>
            <a:endParaRPr lang="es-ES_tradnl" sz="2000" dirty="0"/>
          </a:p>
        </p:txBody>
      </p:sp>
      <p:cxnSp>
        <p:nvCxnSpPr>
          <p:cNvPr id="6" name="Straight Connector 5">
            <a:extLst>
              <a:ext uri="{FF2B5EF4-FFF2-40B4-BE49-F238E27FC236}">
                <a16:creationId xmlns:a16="http://schemas.microsoft.com/office/drawing/2014/main" id="{F01860C0-14DB-F9D8-420C-D3C45E2701C5}"/>
              </a:ext>
            </a:extLst>
          </p:cNvPr>
          <p:cNvCxnSpPr/>
          <p:nvPr/>
        </p:nvCxnSpPr>
        <p:spPr>
          <a:xfrm>
            <a:off x="3898239" y="1825623"/>
            <a:ext cx="0" cy="4310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840EDDC-DAD1-626E-D046-846B8754FC7D}"/>
              </a:ext>
            </a:extLst>
          </p:cNvPr>
          <p:cNvCxnSpPr/>
          <p:nvPr/>
        </p:nvCxnSpPr>
        <p:spPr>
          <a:xfrm>
            <a:off x="8049140"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9174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29DE-25BA-5744-07DA-9B20892DBD98}"/>
              </a:ext>
            </a:extLst>
          </p:cNvPr>
          <p:cNvSpPr>
            <a:spLocks noGrp="1"/>
          </p:cNvSpPr>
          <p:nvPr>
            <p:ph type="title"/>
          </p:nvPr>
        </p:nvSpPr>
        <p:spPr>
          <a:xfrm>
            <a:off x="838200" y="365125"/>
            <a:ext cx="8109857" cy="1325563"/>
          </a:xfrm>
        </p:spPr>
        <p:txBody>
          <a:bodyPr/>
          <a:lstStyle/>
          <a:p>
            <a:r>
              <a:rPr lang="es-ES_tradnl" dirty="0"/>
              <a:t>Configuración de </a:t>
            </a:r>
            <a:r>
              <a:rPr lang="es-ES_tradnl" dirty="0" err="1"/>
              <a:t>Endpoints</a:t>
            </a:r>
            <a:endParaRPr lang="es-ES_tradnl" dirty="0"/>
          </a:p>
        </p:txBody>
      </p:sp>
      <p:sp>
        <p:nvSpPr>
          <p:cNvPr id="3" name="Content Placeholder 2">
            <a:extLst>
              <a:ext uri="{FF2B5EF4-FFF2-40B4-BE49-F238E27FC236}">
                <a16:creationId xmlns:a16="http://schemas.microsoft.com/office/drawing/2014/main" id="{0E3E61B0-4361-8A1B-2B85-0430BC11B7DF}"/>
              </a:ext>
            </a:extLst>
          </p:cNvPr>
          <p:cNvSpPr>
            <a:spLocks noGrp="1"/>
          </p:cNvSpPr>
          <p:nvPr>
            <p:ph idx="1"/>
          </p:nvPr>
        </p:nvSpPr>
        <p:spPr>
          <a:xfrm>
            <a:off x="491359" y="1815114"/>
            <a:ext cx="5825359" cy="4351338"/>
          </a:xfrm>
        </p:spPr>
        <p:txBody>
          <a:bodyPr>
            <a:normAutofit fontScale="47500" lnSpcReduction="20000"/>
          </a:bodyPr>
          <a:lstStyle/>
          <a:p>
            <a:pPr marL="0" indent="0">
              <a:buNone/>
            </a:pPr>
            <a:r>
              <a:rPr lang="es-ES_tradnl" dirty="0"/>
              <a:t>[</a:t>
            </a:r>
          </a:p>
          <a:p>
            <a:pPr marL="0" indent="0">
              <a:buNone/>
            </a:pPr>
            <a:r>
              <a:rPr lang="es-ES_tradnl" dirty="0"/>
              <a:t>    {</a:t>
            </a:r>
          </a:p>
          <a:p>
            <a:pPr marL="0" indent="0">
              <a:buNone/>
            </a:pPr>
            <a:r>
              <a:rPr lang="es-ES_tradnl" dirty="0"/>
              <a:t>        "</a:t>
            </a:r>
            <a:r>
              <a:rPr lang="es-ES_tradnl" dirty="0" err="1"/>
              <a:t>name</a:t>
            </a:r>
            <a:r>
              <a:rPr lang="es-ES_tradnl" dirty="0"/>
              <a:t>": "</a:t>
            </a:r>
            <a:r>
              <a:rPr lang="es-ES_tradnl" dirty="0" err="1"/>
              <a:t>general_config</a:t>
            </a:r>
            <a:r>
              <a:rPr lang="es-ES_tradnl" dirty="0"/>
              <a:t>",</a:t>
            </a:r>
          </a:p>
          <a:p>
            <a:pPr marL="0" indent="0">
              <a:buNone/>
            </a:pPr>
            <a:r>
              <a:rPr lang="es-ES_tradnl" dirty="0"/>
              <a:t>        "</a:t>
            </a:r>
            <a:r>
              <a:rPr lang="es-ES_tradnl" dirty="0" err="1"/>
              <a:t>url_prefix</a:t>
            </a:r>
            <a:r>
              <a:rPr lang="es-ES_tradnl" dirty="0"/>
              <a:t>": "</a:t>
            </a:r>
            <a:r>
              <a:rPr lang="es-ES_tradnl" dirty="0" err="1"/>
              <a:t>general_config</a:t>
            </a:r>
            <a:r>
              <a:rPr lang="es-ES_tradnl" dirty="0"/>
              <a:t>",</a:t>
            </a:r>
          </a:p>
          <a:p>
            <a:pPr marL="0" indent="0">
              <a:buNone/>
            </a:pPr>
            <a:r>
              <a:rPr lang="es-ES_tradnl" dirty="0"/>
              <a:t>        "</a:t>
            </a:r>
            <a:r>
              <a:rPr lang="es-ES_tradnl" dirty="0" err="1"/>
              <a:t>routes</a:t>
            </a:r>
            <a:r>
              <a:rPr lang="es-ES_tradnl" dirty="0"/>
              <a:t>": [</a:t>
            </a:r>
          </a:p>
          <a:p>
            <a:pPr marL="0" indent="0">
              <a:buNone/>
            </a:pPr>
            <a:r>
              <a:rPr lang="es-ES_tradnl" dirty="0"/>
              <a:t>            {</a:t>
            </a:r>
          </a:p>
          <a:p>
            <a:pPr marL="0" indent="0">
              <a:buNone/>
            </a:pPr>
            <a:r>
              <a:rPr lang="es-ES_tradnl" dirty="0"/>
              <a:t>                "</a:t>
            </a:r>
            <a:r>
              <a:rPr lang="es-ES_tradnl" dirty="0" err="1"/>
              <a:t>endpoint</a:t>
            </a:r>
            <a:r>
              <a:rPr lang="es-ES_tradnl" dirty="0"/>
              <a:t>": "/",</a:t>
            </a:r>
          </a:p>
          <a:p>
            <a:pPr marL="0" indent="0">
              <a:buNone/>
            </a:pPr>
            <a:r>
              <a:rPr lang="es-ES_tradnl" dirty="0"/>
              <a:t>                "</a:t>
            </a:r>
            <a:r>
              <a:rPr lang="es-ES_tradnl" dirty="0" err="1"/>
              <a:t>methods</a:t>
            </a:r>
            <a:r>
              <a:rPr lang="es-ES_tradnl" dirty="0"/>
              <a:t>": ["GET", "POST", "PUT", "DELETE"],</a:t>
            </a:r>
          </a:p>
          <a:p>
            <a:pPr marL="0" indent="0">
              <a:buNone/>
            </a:pPr>
            <a:r>
              <a:rPr lang="es-ES_tradnl" dirty="0"/>
              <a:t>                "</a:t>
            </a:r>
            <a:r>
              <a:rPr lang="es-ES_tradnl" dirty="0" err="1"/>
              <a:t>handler_type</a:t>
            </a:r>
            <a:r>
              <a:rPr lang="es-ES_tradnl" dirty="0"/>
              <a:t>": "</a:t>
            </a:r>
            <a:r>
              <a:rPr lang="es-ES_tradnl" dirty="0" err="1"/>
              <a:t>GenericEndpointHelper</a:t>
            </a:r>
            <a:r>
              <a:rPr lang="es-ES_tradnl" dirty="0"/>
              <a:t>",</a:t>
            </a:r>
          </a:p>
          <a:p>
            <a:pPr marL="0" indent="0">
              <a:buNone/>
            </a:pPr>
            <a:r>
              <a:rPr lang="es-ES_tradnl" dirty="0"/>
              <a:t>                "</a:t>
            </a:r>
            <a:r>
              <a:rPr lang="es-ES_tradnl" dirty="0" err="1"/>
              <a:t>view_func</a:t>
            </a:r>
            <a:r>
              <a:rPr lang="es-ES_tradnl" dirty="0"/>
              <a:t>": "</a:t>
            </a:r>
            <a:r>
              <a:rPr lang="es-ES_tradnl" dirty="0" err="1"/>
              <a:t>lib.util.generic_endpoint_builder.generic_route_handler</a:t>
            </a:r>
            <a:r>
              <a:rPr lang="es-ES_tradnl" dirty="0"/>
              <a:t>",</a:t>
            </a:r>
          </a:p>
          <a:p>
            <a:pPr marL="0" indent="0">
              <a:buNone/>
            </a:pPr>
            <a:r>
              <a:rPr lang="es-ES_tradnl" dirty="0"/>
              <a:t>                "</a:t>
            </a:r>
            <a:r>
              <a:rPr lang="es-ES_tradnl" dirty="0" err="1"/>
              <a:t>params</a:t>
            </a:r>
            <a:r>
              <a:rPr lang="es-ES_tradnl" dirty="0"/>
              <a:t>": {</a:t>
            </a:r>
          </a:p>
          <a:p>
            <a:pPr marL="0" indent="0">
              <a:buNone/>
            </a:pPr>
            <a:r>
              <a:rPr lang="es-ES_tradnl" dirty="0"/>
              <a:t>                    "</a:t>
            </a:r>
            <a:r>
              <a:rPr lang="es-ES_tradnl" dirty="0" err="1"/>
              <a:t>json_file</a:t>
            </a:r>
            <a:r>
              <a:rPr lang="es-ES_tradnl" dirty="0"/>
              <a:t>": "</a:t>
            </a:r>
            <a:r>
              <a:rPr lang="es-ES_tradnl" dirty="0" err="1"/>
              <a:t>general_config</a:t>
            </a:r>
            <a:r>
              <a:rPr lang="es-ES_tradnl" dirty="0"/>
              <a:t>"</a:t>
            </a:r>
          </a:p>
          <a:p>
            <a:pPr marL="0" indent="0">
              <a:buNone/>
            </a:pPr>
            <a:r>
              <a:rPr lang="es-ES_tradnl" dirty="0"/>
              <a:t>                }</a:t>
            </a:r>
          </a:p>
          <a:p>
            <a:pPr marL="0" indent="0">
              <a:buNone/>
            </a:pPr>
            <a:r>
              <a:rPr lang="es-ES_tradnl" dirty="0"/>
              <a:t>            }</a:t>
            </a:r>
          </a:p>
          <a:p>
            <a:pPr marL="0" indent="0">
              <a:buNone/>
            </a:pPr>
            <a:r>
              <a:rPr lang="es-ES_tradnl" dirty="0"/>
              <a:t>        ]</a:t>
            </a:r>
          </a:p>
          <a:p>
            <a:pPr marL="0" indent="0">
              <a:buNone/>
            </a:pPr>
            <a:r>
              <a:rPr lang="es-ES_tradnl" dirty="0"/>
              <a:t>    },</a:t>
            </a:r>
          </a:p>
        </p:txBody>
      </p:sp>
      <p:sp>
        <p:nvSpPr>
          <p:cNvPr id="5" name="TextBox 4">
            <a:extLst>
              <a:ext uri="{FF2B5EF4-FFF2-40B4-BE49-F238E27FC236}">
                <a16:creationId xmlns:a16="http://schemas.microsoft.com/office/drawing/2014/main" id="{BB80FB18-DC00-7558-D3C0-78285ADAB45E}"/>
              </a:ext>
            </a:extLst>
          </p:cNvPr>
          <p:cNvSpPr txBox="1"/>
          <p:nvPr/>
        </p:nvSpPr>
        <p:spPr>
          <a:xfrm>
            <a:off x="6842236" y="1815114"/>
            <a:ext cx="4858405" cy="4001095"/>
          </a:xfrm>
          <a:prstGeom prst="rect">
            <a:avLst/>
          </a:prstGeom>
          <a:noFill/>
        </p:spPr>
        <p:txBody>
          <a:bodyPr wrap="square">
            <a:spAutoFit/>
          </a:bodyPr>
          <a:lstStyle/>
          <a:p>
            <a:r>
              <a:rPr lang="es-ES_tradnl" sz="1600" dirty="0"/>
              <a:t>{</a:t>
            </a:r>
          </a:p>
          <a:p>
            <a:r>
              <a:rPr lang="es-ES_tradnl" sz="1600" dirty="0"/>
              <a:t>        "</a:t>
            </a:r>
            <a:r>
              <a:rPr lang="es-ES_tradnl" sz="1600" dirty="0" err="1"/>
              <a:t>name</a:t>
            </a:r>
            <a:r>
              <a:rPr lang="es-ES_tradnl" sz="1600" dirty="0"/>
              <a:t>": "</a:t>
            </a:r>
            <a:r>
              <a:rPr lang="es-ES_tradnl" sz="1600" dirty="0" err="1"/>
              <a:t>ai_chatbot_conversations</a:t>
            </a:r>
            <a:r>
              <a:rPr lang="es-ES_tradnl" sz="1600" dirty="0"/>
              <a:t>",</a:t>
            </a:r>
          </a:p>
          <a:p>
            <a:r>
              <a:rPr lang="es-ES_tradnl" sz="1600" dirty="0"/>
              <a:t>        "</a:t>
            </a:r>
            <a:r>
              <a:rPr lang="es-ES_tradnl" sz="1600" dirty="0" err="1"/>
              <a:t>url_prefix</a:t>
            </a:r>
            <a:r>
              <a:rPr lang="es-ES_tradnl" sz="1600" dirty="0"/>
              <a:t>": "</a:t>
            </a:r>
            <a:r>
              <a:rPr lang="es-ES_tradnl" sz="1600" dirty="0" err="1"/>
              <a:t>ai_chatbot_conversations</a:t>
            </a:r>
            <a:r>
              <a:rPr lang="es-ES_tradnl" sz="1600" dirty="0"/>
              <a:t>",</a:t>
            </a:r>
          </a:p>
          <a:p>
            <a:r>
              <a:rPr lang="es-ES_tradnl" sz="1600" dirty="0"/>
              <a:t>        "</a:t>
            </a:r>
            <a:r>
              <a:rPr lang="es-ES_tradnl" sz="1600" dirty="0" err="1"/>
              <a:t>routes</a:t>
            </a:r>
            <a:r>
              <a:rPr lang="es-ES_tradnl" sz="1600" dirty="0"/>
              <a:t>": [</a:t>
            </a:r>
          </a:p>
          <a:p>
            <a:r>
              <a:rPr lang="es-ES_tradnl" sz="1600" dirty="0"/>
              <a:t>            {</a:t>
            </a:r>
          </a:p>
          <a:p>
            <a:r>
              <a:rPr lang="es-ES_tradnl" sz="1600" dirty="0"/>
              <a:t>                "</a:t>
            </a:r>
            <a:r>
              <a:rPr lang="es-ES_tradnl" sz="1600" dirty="0" err="1"/>
              <a:t>endpoint</a:t>
            </a:r>
            <a:r>
              <a:rPr lang="es-ES_tradnl" sz="1600" dirty="0"/>
              <a:t>": "/",</a:t>
            </a:r>
          </a:p>
          <a:p>
            <a:r>
              <a:rPr lang="es-ES_tradnl" sz="1600" dirty="0"/>
              <a:t>                "</a:t>
            </a:r>
            <a:r>
              <a:rPr lang="es-ES_tradnl" sz="1600" dirty="0" err="1"/>
              <a:t>methods</a:t>
            </a:r>
            <a:r>
              <a:rPr lang="es-ES_tradnl" sz="1600" dirty="0"/>
              <a:t>": ["GET", "POST", "PUT", "DELETE"],</a:t>
            </a:r>
          </a:p>
          <a:p>
            <a:r>
              <a:rPr lang="es-ES_tradnl" sz="1600" dirty="0"/>
              <a:t>                "</a:t>
            </a:r>
            <a:r>
              <a:rPr lang="es-ES_tradnl" sz="1600" dirty="0" err="1"/>
              <a:t>handler_type</a:t>
            </a:r>
            <a:r>
              <a:rPr lang="es-ES_tradnl" sz="1600" dirty="0"/>
              <a:t>": "</a:t>
            </a:r>
            <a:r>
              <a:rPr lang="es-ES_tradnl" sz="1600" dirty="0" err="1"/>
              <a:t>GenericEndpointHelper</a:t>
            </a:r>
            <a:r>
              <a:rPr lang="es-ES_tradnl" sz="1600" dirty="0"/>
              <a:t>",</a:t>
            </a:r>
          </a:p>
          <a:p>
            <a:r>
              <a:rPr lang="es-ES_tradnl" sz="1600" dirty="0"/>
              <a:t>                "</a:t>
            </a:r>
            <a:r>
              <a:rPr lang="es-ES_tradnl" sz="1600" dirty="0" err="1"/>
              <a:t>view_func</a:t>
            </a:r>
            <a:r>
              <a:rPr lang="es-ES_tradnl" sz="1600" dirty="0"/>
              <a:t>": </a:t>
            </a:r>
            <a:r>
              <a:rPr lang="es-ES_tradnl" sz="1400" dirty="0"/>
              <a:t>"</a:t>
            </a:r>
            <a:r>
              <a:rPr lang="es-ES_tradnl" sz="1400" dirty="0" err="1"/>
              <a:t>lib.util.generic_endpoint_builder.generic_route_handler</a:t>
            </a:r>
            <a:r>
              <a:rPr lang="es-ES_tradnl" sz="1400" dirty="0"/>
              <a:t>",</a:t>
            </a:r>
            <a:endParaRPr lang="es-ES_tradnl" sz="1600" dirty="0"/>
          </a:p>
          <a:p>
            <a:r>
              <a:rPr lang="es-ES_tradnl" sz="1600" dirty="0"/>
              <a:t>                "</a:t>
            </a:r>
            <a:r>
              <a:rPr lang="es-ES_tradnl" sz="1600" dirty="0" err="1"/>
              <a:t>params</a:t>
            </a:r>
            <a:r>
              <a:rPr lang="es-ES_tradnl" sz="1600" dirty="0"/>
              <a:t>": {</a:t>
            </a:r>
          </a:p>
          <a:p>
            <a:r>
              <a:rPr lang="es-ES_tradnl" sz="1600" dirty="0"/>
              <a:t>                    "</a:t>
            </a:r>
            <a:r>
              <a:rPr lang="es-ES_tradnl" sz="1600" dirty="0" err="1"/>
              <a:t>json_file</a:t>
            </a:r>
            <a:r>
              <a:rPr lang="es-ES_tradnl" sz="1600" dirty="0"/>
              <a:t>": "</a:t>
            </a:r>
            <a:r>
              <a:rPr lang="es-ES_tradnl" sz="1600" dirty="0" err="1"/>
              <a:t>ai_chatbot_conversations</a:t>
            </a:r>
            <a:r>
              <a:rPr lang="es-ES_tradnl" sz="1600" dirty="0"/>
              <a:t>"</a:t>
            </a:r>
          </a:p>
          <a:p>
            <a:r>
              <a:rPr lang="es-ES_tradnl" sz="1600" dirty="0"/>
              <a:t>                }</a:t>
            </a:r>
          </a:p>
          <a:p>
            <a:r>
              <a:rPr lang="es-ES_tradnl" sz="1600" dirty="0"/>
              <a:t>            }</a:t>
            </a:r>
          </a:p>
          <a:p>
            <a:r>
              <a:rPr lang="es-ES_tradnl" sz="1600" dirty="0"/>
              <a:t>        ]</a:t>
            </a:r>
          </a:p>
          <a:p>
            <a:r>
              <a:rPr lang="es-ES_tradnl" sz="1600" dirty="0"/>
              <a:t>    }</a:t>
            </a:r>
          </a:p>
        </p:txBody>
      </p:sp>
      <p:cxnSp>
        <p:nvCxnSpPr>
          <p:cNvPr id="4" name="Straight Connector 3">
            <a:extLst>
              <a:ext uri="{FF2B5EF4-FFF2-40B4-BE49-F238E27FC236}">
                <a16:creationId xmlns:a16="http://schemas.microsoft.com/office/drawing/2014/main" id="{95CA47D7-6FB1-8750-DE1F-DB8130B24D53}"/>
              </a:ext>
            </a:extLst>
          </p:cNvPr>
          <p:cNvCxnSpPr/>
          <p:nvPr/>
        </p:nvCxnSpPr>
        <p:spPr>
          <a:xfrm>
            <a:off x="6473000" y="1825623"/>
            <a:ext cx="0" cy="43104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873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AED727A-C5D9-D8A4-81B6-C0639015041E}"/>
              </a:ext>
            </a:extLst>
          </p:cNvPr>
          <p:cNvPicPr>
            <a:picLocks noGrp="1" noChangeAspect="1"/>
          </p:cNvPicPr>
          <p:nvPr>
            <p:ph idx="1"/>
          </p:nvPr>
        </p:nvPicPr>
        <p:blipFill rotWithShape="1">
          <a:blip r:embed="rId4"/>
          <a:srcRect t="7309" b="2690"/>
          <a:stretch/>
        </p:blipFill>
        <p:spPr>
          <a:xfrm>
            <a:off x="20" y="0"/>
            <a:ext cx="12191980" cy="6858000"/>
          </a:xfrm>
          <a:prstGeom prst="rect">
            <a:avLst/>
          </a:prstGeom>
        </p:spPr>
      </p:pic>
      <p:sp>
        <p:nvSpPr>
          <p:cNvPr id="2" name="Title 1">
            <a:extLst>
              <a:ext uri="{FF2B5EF4-FFF2-40B4-BE49-F238E27FC236}">
                <a16:creationId xmlns:a16="http://schemas.microsoft.com/office/drawing/2014/main" id="{BCC70D01-B7DB-6657-E9BD-0D0799B84BE3}"/>
              </a:ext>
            </a:extLst>
          </p:cNvPr>
          <p:cNvSpPr>
            <a:spLocks noGrp="1"/>
          </p:cNvSpPr>
          <p:nvPr>
            <p:ph type="title"/>
          </p:nvPr>
        </p:nvSpPr>
        <p:spPr>
          <a:xfrm>
            <a:off x="5270116" y="735723"/>
            <a:ext cx="1651767" cy="354957"/>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de IA ]</a:t>
            </a:r>
          </a:p>
        </p:txBody>
      </p:sp>
      <p:pic>
        <p:nvPicPr>
          <p:cNvPr id="3" name="Camera 2">
            <a:extLst>
              <a:ext uri="{FF2B5EF4-FFF2-40B4-BE49-F238E27FC236}">
                <a16:creationId xmlns:a16="http://schemas.microsoft.com/office/drawing/2014/main" id="{F740E540-F8B5-C192-276C-A4F5D4BC572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141337" y="3658004"/>
            <a:ext cx="1268852" cy="1268852"/>
          </a:xfrm>
          <a:prstGeom prst="ellipse">
            <a:avLst/>
          </a:prstGeom>
        </p:spPr>
      </p:pic>
    </p:spTree>
    <p:extLst>
      <p:ext uri="{BB962C8B-B14F-4D97-AF65-F5344CB8AC3E}">
        <p14:creationId xmlns:p14="http://schemas.microsoft.com/office/powerpoint/2010/main" val="241309879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5178775-A1A6-07B7-6A06-4E404514372D}"/>
              </a:ext>
            </a:extLst>
          </p:cNvPr>
          <p:cNvPicPr>
            <a:picLocks noGrp="1" noChangeAspect="1"/>
          </p:cNvPicPr>
          <p:nvPr>
            <p:ph idx="1"/>
          </p:nvPr>
        </p:nvPicPr>
        <p:blipFill rotWithShape="1">
          <a:blip r:embed="rId4"/>
          <a:srcRect t="7378" b="2795"/>
          <a:stretch/>
        </p:blipFill>
        <p:spPr>
          <a:xfrm>
            <a:off x="-3047" y="10511"/>
            <a:ext cx="12191999" cy="6844989"/>
          </a:xfrm>
          <a:prstGeom prst="rect">
            <a:avLst/>
          </a:prstGeom>
        </p:spPr>
      </p:pic>
      <p:pic>
        <p:nvPicPr>
          <p:cNvPr id="3" name="Camera 2">
            <a:extLst>
              <a:ext uri="{FF2B5EF4-FFF2-40B4-BE49-F238E27FC236}">
                <a16:creationId xmlns:a16="http://schemas.microsoft.com/office/drawing/2014/main" id="{83C504D0-318D-B583-DB7A-4B0B7C26953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CD64603A-C686-49E1-05DF-823CAF211C8C}"/>
              </a:ext>
            </a:extLst>
          </p:cNvPr>
          <p:cNvSpPr>
            <a:spLocks noGrp="1"/>
          </p:cNvSpPr>
          <p:nvPr>
            <p:ph type="title"/>
          </p:nvPr>
        </p:nvSpPr>
        <p:spPr>
          <a:xfrm>
            <a:off x="4271734" y="696185"/>
            <a:ext cx="3642436" cy="470463"/>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Reconocimiento de Imagen ]</a:t>
            </a:r>
          </a:p>
        </p:txBody>
      </p:sp>
    </p:spTree>
    <p:extLst>
      <p:ext uri="{BB962C8B-B14F-4D97-AF65-F5344CB8AC3E}">
        <p14:creationId xmlns:p14="http://schemas.microsoft.com/office/powerpoint/2010/main" val="206455616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245D9-AEB9-8976-3DDF-4614CAAC5792}"/>
              </a:ext>
            </a:extLst>
          </p:cNvPr>
          <p:cNvSpPr>
            <a:spLocks noGrp="1"/>
          </p:cNvSpPr>
          <p:nvPr>
            <p:ph type="title"/>
          </p:nvPr>
        </p:nvSpPr>
        <p:spPr>
          <a:xfrm>
            <a:off x="586478" y="2559820"/>
            <a:ext cx="3115265" cy="2190855"/>
          </a:xfrm>
        </p:spPr>
        <p:txBody>
          <a:bodyPr anchor="b">
            <a:normAutofit/>
          </a:bodyPr>
          <a:lstStyle/>
          <a:p>
            <a:pPr algn="r"/>
            <a:r>
              <a:rPr lang="es-ES_tradnl" sz="4000" dirty="0">
                <a:solidFill>
                  <a:srgbClr val="FFFFFF"/>
                </a:solidFill>
              </a:rPr>
              <a:t>Introducción</a:t>
            </a:r>
          </a:p>
        </p:txBody>
      </p:sp>
      <p:graphicFrame>
        <p:nvGraphicFramePr>
          <p:cNvPr id="5" name="Content Placeholder 2">
            <a:extLst>
              <a:ext uri="{FF2B5EF4-FFF2-40B4-BE49-F238E27FC236}">
                <a16:creationId xmlns:a16="http://schemas.microsoft.com/office/drawing/2014/main" id="{A911CC2A-6AAA-9D2A-DA4E-1191F4B154A6}"/>
              </a:ext>
            </a:extLst>
          </p:cNvPr>
          <p:cNvGraphicFramePr>
            <a:graphicFrameLocks noGrp="1"/>
          </p:cNvGraphicFramePr>
          <p:nvPr>
            <p:ph idx="1"/>
            <p:extLst>
              <p:ext uri="{D42A27DB-BD31-4B8C-83A1-F6EECF244321}">
                <p14:modId xmlns:p14="http://schemas.microsoft.com/office/powerpoint/2010/main" val="74225868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5AF459B6-4D1E-5F27-0EAC-2E9F774DF24B}"/>
              </a:ext>
            </a:extLst>
          </p:cNvPr>
          <p:cNvGrpSpPr/>
          <p:nvPr/>
        </p:nvGrpSpPr>
        <p:grpSpPr>
          <a:xfrm>
            <a:off x="458629" y="520438"/>
            <a:ext cx="3370962" cy="2811362"/>
            <a:chOff x="114184" y="520438"/>
            <a:chExt cx="3370962" cy="2811362"/>
          </a:xfrm>
        </p:grpSpPr>
        <p:pic>
          <p:nvPicPr>
            <p:cNvPr id="8" name="Graphic 7">
              <a:extLst>
                <a:ext uri="{FF2B5EF4-FFF2-40B4-BE49-F238E27FC236}">
                  <a16:creationId xmlns:a16="http://schemas.microsoft.com/office/drawing/2014/main" id="{AECD54B6-FAAB-0300-6CCF-DE202EF37D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54813" y="520438"/>
              <a:ext cx="2030333" cy="2030333"/>
            </a:xfrm>
            <a:prstGeom prst="rect">
              <a:avLst/>
            </a:prstGeom>
          </p:spPr>
        </p:pic>
        <p:pic>
          <p:nvPicPr>
            <p:cNvPr id="9" name="Graphic 8">
              <a:extLst>
                <a:ext uri="{FF2B5EF4-FFF2-40B4-BE49-F238E27FC236}">
                  <a16:creationId xmlns:a16="http://schemas.microsoft.com/office/drawing/2014/main" id="{8BC784FC-6E82-68FF-012C-C28561C8D9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184" y="1222376"/>
              <a:ext cx="2109424" cy="2109424"/>
            </a:xfrm>
            <a:prstGeom prst="rect">
              <a:avLst/>
            </a:prstGeom>
          </p:spPr>
        </p:pic>
      </p:grpSp>
      <p:pic>
        <p:nvPicPr>
          <p:cNvPr id="3" name="Camera 2">
            <a:extLst>
              <a:ext uri="{FF2B5EF4-FFF2-40B4-BE49-F238E27FC236}">
                <a16:creationId xmlns:a16="http://schemas.microsoft.com/office/drawing/2014/main" id="{B8A2A219-2D48-2227-A4B5-456D0FD1E11D}"/>
              </a:ext>
            </a:extLst>
          </p:cNvPr>
          <p:cNvPicPr>
            <a:picLocks noChangeAspect="1"/>
            <a:extLst>
              <a:ext uri="{51228E76-BA90-4043-B771-695A4F85340A}">
                <alf:liveFeedProps xmlns:alf="http://schemas.microsoft.com/office/drawing/2021/livefeed"/>
              </a:ext>
            </a:extLst>
          </p:cNvPicPr>
          <p:nvPr/>
        </p:nvPicPr>
        <p:blipFill>
          <a:blip r:embed="rId12">
            <a:extLst>
              <a:ext uri="{96DAC541-7B7A-43D3-8B79-37D633B846F1}">
                <asvg:svgBlip xmlns:asvg="http://schemas.microsoft.com/office/drawing/2016/SVG/main" r:embed="rId13"/>
              </a:ext>
            </a:extLst>
          </a:blip>
          <a:stretch>
            <a:fillRect/>
          </a:stretch>
        </p:blipFill>
        <p:spPr>
          <a:xfrm>
            <a:off x="1384480" y="5092490"/>
            <a:ext cx="1268852" cy="1268852"/>
          </a:xfrm>
          <a:prstGeom prst="ellipse">
            <a:avLst/>
          </a:prstGeom>
        </p:spPr>
      </p:pic>
    </p:spTree>
    <p:extLst>
      <p:ext uri="{BB962C8B-B14F-4D97-AF65-F5344CB8AC3E}">
        <p14:creationId xmlns:p14="http://schemas.microsoft.com/office/powerpoint/2010/main" val="54301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E8C736C-4410-EF46-D424-088B26189F8A}"/>
              </a:ext>
            </a:extLst>
          </p:cNvPr>
          <p:cNvPicPr>
            <a:picLocks noGrp="1" noChangeAspect="1"/>
          </p:cNvPicPr>
          <p:nvPr>
            <p:ph idx="1"/>
          </p:nvPr>
        </p:nvPicPr>
        <p:blipFill rotWithShape="1">
          <a:blip r:embed="rId3"/>
          <a:srcRect t="3523" b="4017"/>
          <a:stretch/>
        </p:blipFill>
        <p:spPr>
          <a:xfrm>
            <a:off x="20" y="-93727"/>
            <a:ext cx="12191980" cy="7045453"/>
          </a:xfrm>
          <a:prstGeom prst="rect">
            <a:avLst/>
          </a:prstGeom>
        </p:spPr>
      </p:pic>
      <p:sp>
        <p:nvSpPr>
          <p:cNvPr id="2" name="Title 1">
            <a:extLst>
              <a:ext uri="{FF2B5EF4-FFF2-40B4-BE49-F238E27FC236}">
                <a16:creationId xmlns:a16="http://schemas.microsoft.com/office/drawing/2014/main" id="{AB6E4B37-79DE-A65B-C800-A4AEC726A64B}"/>
              </a:ext>
            </a:extLst>
          </p:cNvPr>
          <p:cNvSpPr>
            <a:spLocks noGrp="1"/>
          </p:cNvSpPr>
          <p:nvPr>
            <p:ph type="title"/>
          </p:nvPr>
        </p:nvSpPr>
        <p:spPr>
          <a:xfrm>
            <a:off x="4241132" y="172376"/>
            <a:ext cx="3709736" cy="453021"/>
          </a:xfrm>
        </p:spPr>
        <p:txBody>
          <a:bodyPr>
            <a:normAutofit/>
          </a:bodyPr>
          <a:lstStyle/>
          <a:p>
            <a:pPr algn="ctr"/>
            <a:r>
              <a:rPr lang="es-ES_tradnl" sz="1400" kern="1200" dirty="0">
                <a:solidFill>
                  <a:srgbClr val="FFFFFF"/>
                </a:solidFill>
                <a:effectLst/>
                <a:latin typeface="Aptos Display" panose="020B0004020202020204" pitchFamily="34" charset="0"/>
                <a:ea typeface="+mj-ea"/>
                <a:cs typeface="+mj-cs"/>
              </a:rPr>
              <a:t>[ Asistente IA – Reconocimiento de Imagen ]</a:t>
            </a:r>
            <a:endParaRPr lang="es-ES_tradnl" sz="2400" dirty="0"/>
          </a:p>
        </p:txBody>
      </p:sp>
      <p:pic>
        <p:nvPicPr>
          <p:cNvPr id="3" name="Camera 2">
            <a:extLst>
              <a:ext uri="{FF2B5EF4-FFF2-40B4-BE49-F238E27FC236}">
                <a16:creationId xmlns:a16="http://schemas.microsoft.com/office/drawing/2014/main" id="{53476AFF-65B9-E443-A767-FCD8E2A1440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3564787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01D5BE2-ABA8-21C2-7EDE-1335E83642AF}"/>
              </a:ext>
            </a:extLst>
          </p:cNvPr>
          <p:cNvPicPr>
            <a:picLocks noGrp="1" noChangeAspect="1"/>
          </p:cNvPicPr>
          <p:nvPr>
            <p:ph idx="1"/>
          </p:nvPr>
        </p:nvPicPr>
        <p:blipFill rotWithShape="1">
          <a:blip r:embed="rId4"/>
          <a:srcRect t="4572" b="5428"/>
          <a:stretch/>
        </p:blipFill>
        <p:spPr>
          <a:xfrm>
            <a:off x="20" y="10"/>
            <a:ext cx="12191980" cy="6857990"/>
          </a:xfrm>
          <a:prstGeom prst="rect">
            <a:avLst/>
          </a:prstGeom>
        </p:spPr>
      </p:pic>
      <p:pic>
        <p:nvPicPr>
          <p:cNvPr id="3" name="Camera 2">
            <a:extLst>
              <a:ext uri="{FF2B5EF4-FFF2-40B4-BE49-F238E27FC236}">
                <a16:creationId xmlns:a16="http://schemas.microsoft.com/office/drawing/2014/main" id="{20572390-DBDB-8CCE-88EF-831AA1E3CF74}"/>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574127DF-C387-92AB-7DB0-DEBCFF911524}"/>
              </a:ext>
            </a:extLst>
          </p:cNvPr>
          <p:cNvSpPr>
            <a:spLocks noGrp="1"/>
          </p:cNvSpPr>
          <p:nvPr>
            <p:ph type="title"/>
          </p:nvPr>
        </p:nvSpPr>
        <p:spPr>
          <a:xfrm>
            <a:off x="3951068" y="160159"/>
            <a:ext cx="4289863" cy="484470"/>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Captura de Imagen con Cámara ]</a:t>
            </a:r>
          </a:p>
        </p:txBody>
      </p:sp>
    </p:spTree>
    <p:extLst>
      <p:ext uri="{BB962C8B-B14F-4D97-AF65-F5344CB8AC3E}">
        <p14:creationId xmlns:p14="http://schemas.microsoft.com/office/powerpoint/2010/main" val="3523886573"/>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omputer screen with a green and black text&#10;&#10;Description automatically generated">
            <a:extLst>
              <a:ext uri="{FF2B5EF4-FFF2-40B4-BE49-F238E27FC236}">
                <a16:creationId xmlns:a16="http://schemas.microsoft.com/office/drawing/2014/main" id="{13F88E54-D9BE-A0CF-11CD-DBE0C6840BD9}"/>
              </a:ext>
            </a:extLst>
          </p:cNvPr>
          <p:cNvPicPr>
            <a:picLocks noGrp="1" noChangeAspect="1"/>
          </p:cNvPicPr>
          <p:nvPr>
            <p:ph idx="1"/>
          </p:nvPr>
        </p:nvPicPr>
        <p:blipFill rotWithShape="1">
          <a:blip r:embed="rId4">
            <a:alphaModFix/>
          </a:blip>
          <a:srcRect l="3387" t="3454" r="2992" b="9783"/>
          <a:stretch/>
        </p:blipFill>
        <p:spPr>
          <a:xfrm>
            <a:off x="325820" y="33325"/>
            <a:ext cx="11540360" cy="6791349"/>
          </a:xfrm>
          <a:prstGeom prst="rect">
            <a:avLst/>
          </a:prstGeom>
        </p:spPr>
      </p:pic>
      <p:sp>
        <p:nvSpPr>
          <p:cNvPr id="2" name="Title 1">
            <a:extLst>
              <a:ext uri="{FF2B5EF4-FFF2-40B4-BE49-F238E27FC236}">
                <a16:creationId xmlns:a16="http://schemas.microsoft.com/office/drawing/2014/main" id="{A267666F-D11D-F896-8321-857CC30375C7}"/>
              </a:ext>
            </a:extLst>
          </p:cNvPr>
          <p:cNvSpPr>
            <a:spLocks noGrp="1"/>
          </p:cNvSpPr>
          <p:nvPr>
            <p:ph type="title"/>
          </p:nvPr>
        </p:nvSpPr>
        <p:spPr>
          <a:xfrm>
            <a:off x="4214648" y="408427"/>
            <a:ext cx="3762703" cy="322041"/>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Toma de Foto y Reconocimiento ]</a:t>
            </a:r>
            <a:endParaRPr lang="en-US" sz="1400" dirty="0">
              <a:solidFill>
                <a:srgbClr val="FFFFFF"/>
              </a:solidFill>
              <a:latin typeface="Aptos Display" panose="020B0004020202020204" pitchFamily="34" charset="0"/>
            </a:endParaRPr>
          </a:p>
        </p:txBody>
      </p:sp>
    </p:spTree>
    <p:extLst>
      <p:ext uri="{BB962C8B-B14F-4D97-AF65-F5344CB8AC3E}">
        <p14:creationId xmlns:p14="http://schemas.microsoft.com/office/powerpoint/2010/main" val="3436551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3C80821-BB66-1B3D-7F47-EAC3FC842496}"/>
              </a:ext>
            </a:extLst>
          </p:cNvPr>
          <p:cNvPicPr>
            <a:picLocks noChangeAspect="1"/>
          </p:cNvPicPr>
          <p:nvPr/>
        </p:nvPicPr>
        <p:blipFill rotWithShape="1">
          <a:blip r:embed="rId3">
            <a:alphaModFix/>
          </a:blip>
          <a:srcRect l="2007" t="5342" r="2389" b="9947"/>
          <a:stretch/>
        </p:blipFill>
        <p:spPr>
          <a:xfrm>
            <a:off x="-3050" y="0"/>
            <a:ext cx="12188952" cy="6858000"/>
          </a:xfrm>
          <a:prstGeom prst="rect">
            <a:avLst/>
          </a:prstGeom>
        </p:spPr>
      </p:pic>
      <p:sp>
        <p:nvSpPr>
          <p:cNvPr id="40" name="Rectangle 3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36680-A9DB-4911-CB6A-C7761B6C7126}"/>
              </a:ext>
            </a:extLst>
          </p:cNvPr>
          <p:cNvSpPr>
            <a:spLocks noGrp="1"/>
          </p:cNvSpPr>
          <p:nvPr>
            <p:ph type="title"/>
          </p:nvPr>
        </p:nvSpPr>
        <p:spPr>
          <a:xfrm>
            <a:off x="4507518" y="133508"/>
            <a:ext cx="3167817" cy="506381"/>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Generador de Imágenes ]</a:t>
            </a:r>
          </a:p>
        </p:txBody>
      </p:sp>
      <p:pic>
        <p:nvPicPr>
          <p:cNvPr id="3" name="Camera 2">
            <a:extLst>
              <a:ext uri="{FF2B5EF4-FFF2-40B4-BE49-F238E27FC236}">
                <a16:creationId xmlns:a16="http://schemas.microsoft.com/office/drawing/2014/main" id="{CD3BF40C-0DCA-D7C9-363F-26EDA2C483F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25160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BD6D75F-30FE-8153-4C24-F091178C01DF}"/>
              </a:ext>
            </a:extLst>
          </p:cNvPr>
          <p:cNvPicPr>
            <a:picLocks noGrp="1" noChangeAspect="1"/>
          </p:cNvPicPr>
          <p:nvPr>
            <p:ph idx="1"/>
          </p:nvPr>
        </p:nvPicPr>
        <p:blipFill rotWithShape="1">
          <a:blip r:embed="rId3"/>
          <a:srcRect l="3476" t="3542" r="3636" b="10281"/>
          <a:stretch/>
        </p:blipFill>
        <p:spPr>
          <a:xfrm>
            <a:off x="297554" y="0"/>
            <a:ext cx="11542695" cy="6799984"/>
          </a:xfrm>
          <a:prstGeom prst="rect">
            <a:avLst/>
          </a:prstGeom>
        </p:spPr>
      </p:pic>
      <p:pic>
        <p:nvPicPr>
          <p:cNvPr id="3" name="Camera 2">
            <a:extLst>
              <a:ext uri="{FF2B5EF4-FFF2-40B4-BE49-F238E27FC236}">
                <a16:creationId xmlns:a16="http://schemas.microsoft.com/office/drawing/2014/main" id="{6520110C-7BCA-E87E-1A02-9D769161512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09C96199-1B24-E99F-AF96-9157FF600A83}"/>
              </a:ext>
            </a:extLst>
          </p:cNvPr>
          <p:cNvSpPr>
            <a:spLocks noGrp="1"/>
          </p:cNvSpPr>
          <p:nvPr>
            <p:ph type="title"/>
          </p:nvPr>
        </p:nvSpPr>
        <p:spPr>
          <a:xfrm>
            <a:off x="4339129" y="271459"/>
            <a:ext cx="3459546" cy="491593"/>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Asistente IA – Generador de Código ]</a:t>
            </a:r>
          </a:p>
        </p:txBody>
      </p:sp>
    </p:spTree>
    <p:extLst>
      <p:ext uri="{BB962C8B-B14F-4D97-AF65-F5344CB8AC3E}">
        <p14:creationId xmlns:p14="http://schemas.microsoft.com/office/powerpoint/2010/main" val="111571732"/>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1804009-EEFD-64C2-8D0D-9ED74E6D600C}"/>
              </a:ext>
            </a:extLst>
          </p:cNvPr>
          <p:cNvPicPr>
            <a:picLocks noGrp="1" noChangeAspect="1"/>
          </p:cNvPicPr>
          <p:nvPr>
            <p:ph idx="1"/>
          </p:nvPr>
        </p:nvPicPr>
        <p:blipFill rotWithShape="1">
          <a:blip r:embed="rId4"/>
          <a:srcRect l="2786" t="3762" r="3750" b="10186"/>
          <a:stretch/>
        </p:blipFill>
        <p:spPr>
          <a:xfrm>
            <a:off x="215754" y="-19801"/>
            <a:ext cx="11764187" cy="6877801"/>
          </a:xfrm>
          <a:prstGeom prst="rect">
            <a:avLst/>
          </a:prstGeom>
        </p:spPr>
      </p:pic>
      <p:pic>
        <p:nvPicPr>
          <p:cNvPr id="3" name="Camera 2">
            <a:extLst>
              <a:ext uri="{FF2B5EF4-FFF2-40B4-BE49-F238E27FC236}">
                <a16:creationId xmlns:a16="http://schemas.microsoft.com/office/drawing/2014/main" id="{92C2D430-8415-3515-2146-E19A4D73AB53}"/>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707394" y="191689"/>
            <a:ext cx="1268852" cy="1268852"/>
          </a:xfrm>
          <a:prstGeom prst="ellipse">
            <a:avLst/>
          </a:prstGeom>
        </p:spPr>
      </p:pic>
      <p:sp>
        <p:nvSpPr>
          <p:cNvPr id="2" name="Title 1">
            <a:extLst>
              <a:ext uri="{FF2B5EF4-FFF2-40B4-BE49-F238E27FC236}">
                <a16:creationId xmlns:a16="http://schemas.microsoft.com/office/drawing/2014/main" id="{7AC350EE-00DC-CAB4-3D00-86793B2FC3E7}"/>
              </a:ext>
            </a:extLst>
          </p:cNvPr>
          <p:cNvSpPr>
            <a:spLocks noGrp="1"/>
          </p:cNvSpPr>
          <p:nvPr>
            <p:ph type="title"/>
          </p:nvPr>
        </p:nvSpPr>
        <p:spPr>
          <a:xfrm>
            <a:off x="4387248" y="356357"/>
            <a:ext cx="3417504" cy="274263"/>
          </a:xfrm>
        </p:spPr>
        <p:txBody>
          <a:bodyPr vert="horz" lIns="91440" tIns="45720" rIns="91440" bIns="45720" rtlCol="0" anchor="ctr">
            <a:normAutofit fontScale="90000"/>
          </a:bodyPr>
          <a:lstStyle/>
          <a:p>
            <a:pPr algn="ctr"/>
            <a:r>
              <a:rPr lang="es-ES_tradnl" sz="1400" dirty="0">
                <a:solidFill>
                  <a:srgbClr val="FFFFFF"/>
                </a:solidFill>
                <a:latin typeface="Aptos Display" panose="020B0004020202020204" pitchFamily="34" charset="0"/>
              </a:rPr>
              <a:t>[ Asistente de IA – RAG + Funciones GPT ]</a:t>
            </a:r>
          </a:p>
        </p:txBody>
      </p:sp>
    </p:spTree>
    <p:extLst>
      <p:ext uri="{BB962C8B-B14F-4D97-AF65-F5344CB8AC3E}">
        <p14:creationId xmlns:p14="http://schemas.microsoft.com/office/powerpoint/2010/main" val="1902701472"/>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pic>
        <p:nvPicPr>
          <p:cNvPr id="2" name="Camera 1">
            <a:extLst>
              <a:ext uri="{FF2B5EF4-FFF2-40B4-BE49-F238E27FC236}">
                <a16:creationId xmlns:a16="http://schemas.microsoft.com/office/drawing/2014/main" id="{CC708CF1-1A3C-F901-FD9E-B4D2A764B3F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3" name="Title 7">
            <a:extLst>
              <a:ext uri="{FF2B5EF4-FFF2-40B4-BE49-F238E27FC236}">
                <a16:creationId xmlns:a16="http://schemas.microsoft.com/office/drawing/2014/main" id="{CB0E09B5-A0A5-235E-ACAE-C961DC21E069}"/>
              </a:ext>
            </a:extLst>
          </p:cNvPr>
          <p:cNvSpPr txBox="1">
            <a:spLocks/>
          </p:cNvSpPr>
          <p:nvPr/>
        </p:nvSpPr>
        <p:spPr>
          <a:xfrm>
            <a:off x="6226629" y="4149297"/>
            <a:ext cx="5312227" cy="451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1400" dirty="0">
                <a:solidFill>
                  <a:srgbClr val="FFFFFF"/>
                </a:solidFill>
                <a:latin typeface="Aptos Display" panose="020B0004020202020204" pitchFamily="34" charset="0"/>
              </a:rPr>
              <a:t>[ Ejecución del Frontend en el entorno local ]</a:t>
            </a:r>
          </a:p>
        </p:txBody>
      </p:sp>
      <p:sp>
        <p:nvSpPr>
          <p:cNvPr id="6" name="Title 5">
            <a:extLst>
              <a:ext uri="{FF2B5EF4-FFF2-40B4-BE49-F238E27FC236}">
                <a16:creationId xmlns:a16="http://schemas.microsoft.com/office/drawing/2014/main" id="{DA993E76-1C8B-ECF2-B85C-3324EC1251FA}"/>
              </a:ext>
            </a:extLst>
          </p:cNvPr>
          <p:cNvSpPr>
            <a:spLocks noGrp="1"/>
          </p:cNvSpPr>
          <p:nvPr>
            <p:ph type="title"/>
          </p:nvPr>
        </p:nvSpPr>
        <p:spPr/>
        <p:txBody>
          <a:bodyPr/>
          <a:lstStyle/>
          <a:p>
            <a:endParaRPr lang="es-ES_tradnl"/>
          </a:p>
        </p:txBody>
      </p:sp>
    </p:spTree>
    <p:extLst>
      <p:ext uri="{BB962C8B-B14F-4D97-AF65-F5344CB8AC3E}">
        <p14:creationId xmlns:p14="http://schemas.microsoft.com/office/powerpoint/2010/main" val="2709165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pic>
        <p:nvPicPr>
          <p:cNvPr id="2" name="Camera 1">
            <a:extLst>
              <a:ext uri="{FF2B5EF4-FFF2-40B4-BE49-F238E27FC236}">
                <a16:creationId xmlns:a16="http://schemas.microsoft.com/office/drawing/2014/main" id="{34A6A02E-FC5C-06E2-B95A-6237FF1F1A1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3" name="Title 7">
            <a:extLst>
              <a:ext uri="{FF2B5EF4-FFF2-40B4-BE49-F238E27FC236}">
                <a16:creationId xmlns:a16="http://schemas.microsoft.com/office/drawing/2014/main" id="{261554BF-4739-9DD0-2F9D-67A96E597D11}"/>
              </a:ext>
            </a:extLst>
          </p:cNvPr>
          <p:cNvSpPr txBox="1">
            <a:spLocks/>
          </p:cNvSpPr>
          <p:nvPr/>
        </p:nvSpPr>
        <p:spPr>
          <a:xfrm>
            <a:off x="6236357" y="3203348"/>
            <a:ext cx="5312227" cy="451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1400" dirty="0">
                <a:solidFill>
                  <a:srgbClr val="FFFFFF"/>
                </a:solidFill>
                <a:latin typeface="Aptos Display" panose="020B0004020202020204" pitchFamily="34" charset="0"/>
              </a:rPr>
              <a:t>[ Ejecución del Backend en el entorno local ]</a:t>
            </a:r>
          </a:p>
        </p:txBody>
      </p:sp>
      <p:sp>
        <p:nvSpPr>
          <p:cNvPr id="6" name="Title 5">
            <a:extLst>
              <a:ext uri="{FF2B5EF4-FFF2-40B4-BE49-F238E27FC236}">
                <a16:creationId xmlns:a16="http://schemas.microsoft.com/office/drawing/2014/main" id="{95E4C130-50E1-73EB-2FF7-52A3F6438FC6}"/>
              </a:ext>
            </a:extLst>
          </p:cNvPr>
          <p:cNvSpPr>
            <a:spLocks noGrp="1"/>
          </p:cNvSpPr>
          <p:nvPr>
            <p:ph type="title"/>
          </p:nvPr>
        </p:nvSpPr>
        <p:spPr/>
        <p:txBody>
          <a:bodyPr/>
          <a:lstStyle/>
          <a:p>
            <a:endParaRPr lang="es-ES_tradnl"/>
          </a:p>
        </p:txBody>
      </p:sp>
    </p:spTree>
    <p:extLst>
      <p:ext uri="{BB962C8B-B14F-4D97-AF65-F5344CB8AC3E}">
        <p14:creationId xmlns:p14="http://schemas.microsoft.com/office/powerpoint/2010/main" val="3121831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1"/>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6226629" y="3529605"/>
            <a:ext cx="5312227" cy="451304"/>
          </a:xfrm>
        </p:spPr>
        <p:txBody>
          <a:bodyPr vert="horz" lIns="91440" tIns="45720" rIns="91440" bIns="45720" rtlCol="0" anchor="ctr">
            <a:normAutofit/>
          </a:bodyPr>
          <a:lstStyle/>
          <a:p>
            <a:pPr algn="ctr"/>
            <a:r>
              <a:rPr lang="es-ES_tradnl" sz="1400" dirty="0">
                <a:solidFill>
                  <a:srgbClr val="FFFFFF"/>
                </a:solidFill>
                <a:latin typeface="Aptos Display" panose="020B0004020202020204" pitchFamily="34" charset="0"/>
              </a:rPr>
              <a:t>[ Ejecución del Backend en el entorno local ]</a:t>
            </a:r>
          </a:p>
        </p:txBody>
      </p:sp>
      <p:pic>
        <p:nvPicPr>
          <p:cNvPr id="2" name="Camera 1">
            <a:extLst>
              <a:ext uri="{FF2B5EF4-FFF2-40B4-BE49-F238E27FC236}">
                <a16:creationId xmlns:a16="http://schemas.microsoft.com/office/drawing/2014/main" id="{DFA0A0BB-F5D8-3ED3-34FE-788860BE18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993094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enerate the DynamoDB SAM configuration from the JSON config files">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b="7496"/>
          <a:stretch/>
        </p:blipFill>
        <p:spPr>
          <a:xfrm>
            <a:off x="0" y="-303518"/>
            <a:ext cx="12191980" cy="7161518"/>
          </a:xfrm>
          <a:prstGeom prst="rect">
            <a:avLst/>
          </a:prstGeom>
        </p:spPr>
      </p:pic>
      <p:pic>
        <p:nvPicPr>
          <p:cNvPr id="2" name="Camera 1">
            <a:extLst>
              <a:ext uri="{FF2B5EF4-FFF2-40B4-BE49-F238E27FC236}">
                <a16:creationId xmlns:a16="http://schemas.microsoft.com/office/drawing/2014/main" id="{7CE64045-3EF4-25A4-F6AF-40047DE251A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
        <p:nvSpPr>
          <p:cNvPr id="4" name="Title 3">
            <a:extLst>
              <a:ext uri="{FF2B5EF4-FFF2-40B4-BE49-F238E27FC236}">
                <a16:creationId xmlns:a16="http://schemas.microsoft.com/office/drawing/2014/main" id="{97B88EA5-2C90-A02D-BD4E-0ED97F428653}"/>
              </a:ext>
            </a:extLst>
          </p:cNvPr>
          <p:cNvSpPr>
            <a:spLocks noGrp="1"/>
          </p:cNvSpPr>
          <p:nvPr>
            <p:ph type="title"/>
          </p:nvPr>
        </p:nvSpPr>
        <p:spPr/>
        <p:txBody>
          <a:bodyPr/>
          <a:lstStyle/>
          <a:p>
            <a:endParaRPr lang="es-ES_tradnl"/>
          </a:p>
        </p:txBody>
      </p:sp>
      <p:sp>
        <p:nvSpPr>
          <p:cNvPr id="7" name="Title 7">
            <a:extLst>
              <a:ext uri="{FF2B5EF4-FFF2-40B4-BE49-F238E27FC236}">
                <a16:creationId xmlns:a16="http://schemas.microsoft.com/office/drawing/2014/main" id="{4FE60167-528C-2659-951B-50590B94E046}"/>
              </a:ext>
            </a:extLst>
          </p:cNvPr>
          <p:cNvSpPr txBox="1">
            <a:spLocks/>
          </p:cNvSpPr>
          <p:nvPr/>
        </p:nvSpPr>
        <p:spPr>
          <a:xfrm>
            <a:off x="3939703" y="4263370"/>
            <a:ext cx="7223018" cy="45130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1400" dirty="0">
                <a:solidFill>
                  <a:srgbClr val="FFFFFF"/>
                </a:solidFill>
                <a:latin typeface="Aptos Display" panose="020B0004020202020204" pitchFamily="34" charset="0"/>
              </a:rPr>
              <a:t>[ Generando las definiciones SAM de DynamoDB a partir de los archivos de configuración JSON ]</a:t>
            </a:r>
          </a:p>
        </p:txBody>
      </p:sp>
    </p:spTree>
    <p:extLst>
      <p:ext uri="{BB962C8B-B14F-4D97-AF65-F5344CB8AC3E}">
        <p14:creationId xmlns:p14="http://schemas.microsoft.com/office/powerpoint/2010/main" val="118484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77410E0-A2DA-1407-463A-02069138E433}"/>
              </a:ext>
            </a:extLst>
          </p:cNvPr>
          <p:cNvSpPr>
            <a:spLocks noGrp="1"/>
          </p:cNvSpPr>
          <p:nvPr>
            <p:ph idx="1"/>
          </p:nvPr>
        </p:nvSpPr>
        <p:spPr>
          <a:xfrm>
            <a:off x="838200" y="2651123"/>
            <a:ext cx="8242738" cy="3841751"/>
          </a:xfrm>
        </p:spPr>
        <p:txBody>
          <a:bodyPr>
            <a:normAutofit fontScale="92500"/>
          </a:bodyPr>
          <a:lstStyle/>
          <a:p>
            <a:r>
              <a:rPr lang="es-ES_tradnl" sz="2800" b="1" dirty="0"/>
              <a:t>¿Alguna vez se han visto en la necesidad de copiar y pegar pedazos de código entre una aplicación y otra?</a:t>
            </a:r>
          </a:p>
          <a:p>
            <a:r>
              <a:rPr lang="es-ES_tradnl" dirty="0"/>
              <a:t>Inicialmente fue creada para e</a:t>
            </a:r>
            <a:r>
              <a:rPr lang="es-ES_tradnl" sz="2800" dirty="0"/>
              <a:t>vitar redundancia de código en mis proyectos.</a:t>
            </a:r>
          </a:p>
          <a:p>
            <a:r>
              <a:rPr lang="es-ES_tradnl" sz="2800" dirty="0"/>
              <a:t>Obtener experiencia profesional en Python y  </a:t>
            </a:r>
            <a:r>
              <a:rPr lang="es-ES_tradnl" sz="2800" dirty="0" err="1"/>
              <a:t>React.js</a:t>
            </a:r>
            <a:r>
              <a:rPr lang="es-ES_tradnl" sz="2800" dirty="0"/>
              <a:t>.</a:t>
            </a:r>
          </a:p>
          <a:p>
            <a:r>
              <a:rPr lang="es-ES_tradnl" sz="2800" dirty="0"/>
              <a:t>Experimentar la creación de librerías en NPMJS y </a:t>
            </a:r>
            <a:r>
              <a:rPr lang="es-ES_tradnl" sz="2800" dirty="0" err="1"/>
              <a:t>PyPi</a:t>
            </a:r>
            <a:r>
              <a:rPr lang="es-ES_tradnl" sz="2800" dirty="0"/>
              <a:t>.</a:t>
            </a:r>
          </a:p>
          <a:p>
            <a:r>
              <a:rPr lang="es-ES_tradnl" sz="2800" dirty="0"/>
              <a:t>Acelerar el desarrollo de aplicaciones.</a:t>
            </a:r>
          </a:p>
        </p:txBody>
      </p:sp>
      <p:sp>
        <p:nvSpPr>
          <p:cNvPr id="8" name="Title 7">
            <a:extLst>
              <a:ext uri="{FF2B5EF4-FFF2-40B4-BE49-F238E27FC236}">
                <a16:creationId xmlns:a16="http://schemas.microsoft.com/office/drawing/2014/main" id="{A8A5F2AA-28C3-5F6D-ABFB-7AFD6E820EEF}"/>
              </a:ext>
            </a:extLst>
          </p:cNvPr>
          <p:cNvSpPr>
            <a:spLocks noGrp="1"/>
          </p:cNvSpPr>
          <p:nvPr>
            <p:ph type="title"/>
          </p:nvPr>
        </p:nvSpPr>
        <p:spPr>
          <a:xfrm>
            <a:off x="838199" y="365125"/>
            <a:ext cx="7885385" cy="1325563"/>
          </a:xfrm>
        </p:spPr>
        <p:txBody>
          <a:bodyPr>
            <a:normAutofit/>
          </a:bodyPr>
          <a:lstStyle/>
          <a:p>
            <a:pPr algn="ctr"/>
            <a:r>
              <a:rPr lang="es-ES_tradnl" sz="4000" dirty="0"/>
              <a:t>Motivación:</a:t>
            </a:r>
            <a:br>
              <a:rPr lang="es-ES_tradnl" sz="4000" dirty="0"/>
            </a:br>
            <a:r>
              <a:rPr lang="es-ES_tradnl" sz="4000" dirty="0"/>
              <a:t>¿Por qué se creó GenericSuite?</a:t>
            </a:r>
          </a:p>
        </p:txBody>
      </p:sp>
      <p:pic>
        <p:nvPicPr>
          <p:cNvPr id="14" name="Picture 13" descr="Diseño abstracto con líneas y símbolos financieros">
            <a:extLst>
              <a:ext uri="{FF2B5EF4-FFF2-40B4-BE49-F238E27FC236}">
                <a16:creationId xmlns:a16="http://schemas.microsoft.com/office/drawing/2014/main" id="{485C21A8-A6AE-EF48-7F30-4CA953ED2DFA}"/>
              </a:ext>
            </a:extLst>
          </p:cNvPr>
          <p:cNvPicPr>
            <a:picLocks noChangeAspect="1"/>
          </p:cNvPicPr>
          <p:nvPr/>
        </p:nvPicPr>
        <p:blipFill rotWithShape="1">
          <a:blip r:embed="rId3"/>
          <a:srcRect l="20033" r="54455"/>
          <a:stretch/>
        </p:blipFill>
        <p:spPr>
          <a:xfrm>
            <a:off x="9560931" y="0"/>
            <a:ext cx="2631067" cy="6857990"/>
          </a:xfrm>
          <a:prstGeom prst="rect">
            <a:avLst/>
          </a:prstGeom>
        </p:spPr>
      </p:pic>
      <p:pic>
        <p:nvPicPr>
          <p:cNvPr id="2" name="Camera 1">
            <a:extLst>
              <a:ext uri="{FF2B5EF4-FFF2-40B4-BE49-F238E27FC236}">
                <a16:creationId xmlns:a16="http://schemas.microsoft.com/office/drawing/2014/main" id="{50FB4208-FF98-983C-9606-95C97CDBDD1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004619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E0C17-E039-C2D2-BD29-DF8E2D3C16AB}"/>
              </a:ext>
              <a:ext uri="{C183D7F6-B498-43B3-948B-1728B52AA6E4}">
                <adec:decorative xmlns:adec="http://schemas.microsoft.com/office/drawing/2017/decorative" val="0"/>
              </a:ext>
            </a:extLst>
          </p:cNvPr>
          <p:cNvPicPr>
            <a:picLocks noGrp="1" noChangeAspect="1"/>
          </p:cNvPicPr>
          <p:nvPr>
            <p:ph idx="1"/>
          </p:nvPr>
        </p:nvPicPr>
        <p:blipFill>
          <a:blip r:embed="rId3"/>
          <a:srcRect t="3818" b="3818"/>
          <a:stretch/>
        </p:blipFill>
        <p:spPr>
          <a:xfrm>
            <a:off x="87095" y="0"/>
            <a:ext cx="12017809" cy="7059211"/>
          </a:xfrm>
          <a:prstGeom prst="rect">
            <a:avLst/>
          </a:prstGeom>
        </p:spPr>
      </p:pic>
      <p:sp>
        <p:nvSpPr>
          <p:cNvPr id="8" name="Title 7">
            <a:extLst>
              <a:ext uri="{FF2B5EF4-FFF2-40B4-BE49-F238E27FC236}">
                <a16:creationId xmlns:a16="http://schemas.microsoft.com/office/drawing/2014/main" id="{175DEE82-8370-FA2A-6D4A-64D31871B950}"/>
              </a:ext>
            </a:extLst>
          </p:cNvPr>
          <p:cNvSpPr>
            <a:spLocks noGrp="1"/>
          </p:cNvSpPr>
          <p:nvPr>
            <p:ph type="title"/>
          </p:nvPr>
        </p:nvSpPr>
        <p:spPr>
          <a:xfrm>
            <a:off x="4270443" y="4263370"/>
            <a:ext cx="6892277" cy="451304"/>
          </a:xfrm>
        </p:spPr>
        <p:txBody>
          <a:bodyPr vert="horz" lIns="91440" tIns="45720" rIns="91440" bIns="45720" rtlCol="0" anchor="ctr">
            <a:normAutofit fontScale="90000"/>
          </a:bodyPr>
          <a:lstStyle/>
          <a:p>
            <a:pPr algn="ctr"/>
            <a:r>
              <a:rPr lang="es-ES_tradnl" sz="1400" dirty="0">
                <a:solidFill>
                  <a:srgbClr val="FFFFFF"/>
                </a:solidFill>
                <a:latin typeface="Aptos Display" panose="020B0004020202020204" pitchFamily="34" charset="0"/>
              </a:rPr>
              <a:t>[ Generando las definiciones SAM de DynamoDB a partir de los archivos de configuración JSON ]</a:t>
            </a:r>
          </a:p>
        </p:txBody>
      </p:sp>
      <p:pic>
        <p:nvPicPr>
          <p:cNvPr id="2" name="Camera 1">
            <a:extLst>
              <a:ext uri="{FF2B5EF4-FFF2-40B4-BE49-F238E27FC236}">
                <a16:creationId xmlns:a16="http://schemas.microsoft.com/office/drawing/2014/main" id="{3A17A407-3429-C116-3131-CECE934DE7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68550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04CB45-0506-A5D8-9675-E3F2CAD0B993}"/>
              </a:ext>
            </a:extLst>
          </p:cNvPr>
          <p:cNvSpPr>
            <a:spLocks noGrp="1"/>
          </p:cNvSpPr>
          <p:nvPr>
            <p:ph type="title"/>
          </p:nvPr>
        </p:nvSpPr>
        <p:spPr>
          <a:xfrm>
            <a:off x="838200" y="365125"/>
            <a:ext cx="6361386" cy="1325563"/>
          </a:xfrm>
        </p:spPr>
        <p:txBody>
          <a:bodyPr>
            <a:normAutofit/>
          </a:bodyPr>
          <a:lstStyle/>
          <a:p>
            <a:r>
              <a:rPr lang="es-ES_tradnl" dirty="0"/>
              <a:t>Herramientas utilizadas</a:t>
            </a:r>
          </a:p>
        </p:txBody>
      </p:sp>
      <p:sp>
        <p:nvSpPr>
          <p:cNvPr id="3" name="Content Placeholder 2">
            <a:extLst>
              <a:ext uri="{FF2B5EF4-FFF2-40B4-BE49-F238E27FC236}">
                <a16:creationId xmlns:a16="http://schemas.microsoft.com/office/drawing/2014/main" id="{1A7867B1-4F1B-9198-A397-8E16FE23DD36}"/>
              </a:ext>
            </a:extLst>
          </p:cNvPr>
          <p:cNvSpPr>
            <a:spLocks noGrp="1"/>
          </p:cNvSpPr>
          <p:nvPr>
            <p:ph idx="1"/>
          </p:nvPr>
        </p:nvSpPr>
        <p:spPr>
          <a:xfrm>
            <a:off x="838200" y="1825625"/>
            <a:ext cx="5393361" cy="4351338"/>
          </a:xfrm>
        </p:spPr>
        <p:txBody>
          <a:bodyPr>
            <a:normAutofit/>
          </a:bodyPr>
          <a:lstStyle/>
          <a:p>
            <a:r>
              <a:rPr lang="es-ES_tradnl" sz="2600" dirty="0"/>
              <a:t>Github</a:t>
            </a:r>
          </a:p>
          <a:p>
            <a:r>
              <a:rPr lang="es-ES_tradnl" sz="2600" dirty="0"/>
              <a:t>AWS</a:t>
            </a:r>
          </a:p>
          <a:p>
            <a:r>
              <a:rPr lang="es-ES_tradnl" sz="2600" dirty="0"/>
              <a:t>MongoDB Atlas</a:t>
            </a:r>
          </a:p>
          <a:p>
            <a:r>
              <a:rPr lang="es-ES_tradnl" sz="2600" dirty="0"/>
              <a:t>ChatGPT, Claude, Bing </a:t>
            </a:r>
            <a:r>
              <a:rPr lang="es-ES_tradnl" sz="2600" dirty="0" err="1"/>
              <a:t>Copilot</a:t>
            </a:r>
            <a:r>
              <a:rPr lang="es-ES_tradnl" sz="2600" dirty="0"/>
              <a:t> </a:t>
            </a:r>
          </a:p>
          <a:p>
            <a:r>
              <a:rPr lang="es-ES_tradnl" sz="2600" dirty="0" err="1"/>
              <a:t>AmazonQ</a:t>
            </a:r>
            <a:r>
              <a:rPr lang="es-ES_tradnl" sz="2600" dirty="0"/>
              <a:t> para VSC</a:t>
            </a:r>
          </a:p>
          <a:p>
            <a:r>
              <a:rPr lang="es-ES_tradnl" sz="2600" dirty="0" err="1"/>
              <a:t>Atlassian</a:t>
            </a:r>
            <a:r>
              <a:rPr lang="es-ES_tradnl" sz="2600" dirty="0"/>
              <a:t> Jira</a:t>
            </a:r>
          </a:p>
          <a:p>
            <a:r>
              <a:rPr lang="es-ES_tradnl" sz="2600" dirty="0"/>
              <a:t>iTerm2</a:t>
            </a:r>
          </a:p>
          <a:p>
            <a:r>
              <a:rPr lang="es-ES_tradnl" sz="2600" dirty="0"/>
              <a:t>VSC, Cursor</a:t>
            </a:r>
          </a:p>
          <a:p>
            <a:r>
              <a:rPr lang="es-ES_tradnl" sz="2600" dirty="0" err="1"/>
              <a:t>Mkdocs</a:t>
            </a:r>
            <a:r>
              <a:rPr lang="es-ES_tradnl" sz="2600" dirty="0"/>
              <a:t>, </a:t>
            </a:r>
            <a:r>
              <a:rPr lang="es-ES_tradnl" sz="2600" dirty="0" err="1"/>
              <a:t>ReadTheDocs</a:t>
            </a:r>
            <a:endParaRPr lang="es-ES_tradnl" sz="2600" dirty="0"/>
          </a:p>
        </p:txBody>
      </p:sp>
      <p:pic>
        <p:nvPicPr>
          <p:cNvPr id="5" name="Picture 4" descr="Person holding chess piece">
            <a:extLst>
              <a:ext uri="{FF2B5EF4-FFF2-40B4-BE49-F238E27FC236}">
                <a16:creationId xmlns:a16="http://schemas.microsoft.com/office/drawing/2014/main" id="{DA4B7A30-89C6-CDF3-CE68-CF11C972F715}"/>
              </a:ext>
            </a:extLst>
          </p:cNvPr>
          <p:cNvPicPr>
            <a:picLocks noChangeAspect="1"/>
          </p:cNvPicPr>
          <p:nvPr/>
        </p:nvPicPr>
        <p:blipFill rotWithShape="1">
          <a:blip r:embed="rId2"/>
          <a:srcRect l="16160" r="8090"/>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Camera 3">
            <a:extLst>
              <a:ext uri="{FF2B5EF4-FFF2-40B4-BE49-F238E27FC236}">
                <a16:creationId xmlns:a16="http://schemas.microsoft.com/office/drawing/2014/main" id="{F256FBE5-B79C-DB69-DA10-E9D235B31BD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901567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B0420-85B7-3718-4A81-B34B320971AB}"/>
              </a:ext>
            </a:extLst>
          </p:cNvPr>
          <p:cNvSpPr>
            <a:spLocks noGrp="1"/>
          </p:cNvSpPr>
          <p:nvPr>
            <p:ph type="title"/>
          </p:nvPr>
        </p:nvSpPr>
        <p:spPr>
          <a:xfrm>
            <a:off x="4848117" y="891540"/>
            <a:ext cx="6633496" cy="1578308"/>
          </a:xfrm>
        </p:spPr>
        <p:txBody>
          <a:bodyPr>
            <a:normAutofit/>
          </a:bodyPr>
          <a:lstStyle/>
          <a:p>
            <a:r>
              <a:rPr lang="es-ES_tradnl" sz="4000" dirty="0"/>
              <a:t>Dedicación</a:t>
            </a:r>
          </a:p>
        </p:txBody>
      </p:sp>
      <p:pic>
        <p:nvPicPr>
          <p:cNvPr id="5" name="Picture 4" descr="Calendario">
            <a:extLst>
              <a:ext uri="{FF2B5EF4-FFF2-40B4-BE49-F238E27FC236}">
                <a16:creationId xmlns:a16="http://schemas.microsoft.com/office/drawing/2014/main" id="{217F9549-D050-E89B-A85F-53C41DC8976D}"/>
              </a:ext>
            </a:extLst>
          </p:cNvPr>
          <p:cNvPicPr>
            <a:picLocks noChangeAspect="1"/>
          </p:cNvPicPr>
          <p:nvPr/>
        </p:nvPicPr>
        <p:blipFill rotWithShape="1">
          <a:blip r:embed="rId3"/>
          <a:srcRect l="40552" t="-1" r="14777" b="-1"/>
          <a:stretch/>
        </p:blipFill>
        <p:spPr>
          <a:xfrm>
            <a:off x="0" y="0"/>
            <a:ext cx="458949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CA72D25F-4BD1-2B32-E70B-9C83FDF9A98B}"/>
              </a:ext>
            </a:extLst>
          </p:cNvPr>
          <p:cNvSpPr>
            <a:spLocks noGrp="1"/>
          </p:cNvSpPr>
          <p:nvPr>
            <p:ph idx="1"/>
          </p:nvPr>
        </p:nvSpPr>
        <p:spPr>
          <a:xfrm>
            <a:off x="4803229" y="2630161"/>
            <a:ext cx="6779172" cy="3591963"/>
          </a:xfrm>
        </p:spPr>
        <p:txBody>
          <a:bodyPr>
            <a:normAutofit/>
          </a:bodyPr>
          <a:lstStyle/>
          <a:p>
            <a:r>
              <a:rPr lang="es-ES_tradnl" sz="2400" dirty="0"/>
              <a:t>2 a 4 horas diarias (sin ocupar horas de mi trabajo formal).</a:t>
            </a:r>
          </a:p>
          <a:p>
            <a:r>
              <a:rPr lang="es-ES_tradnl" sz="2400" dirty="0"/>
              <a:t>Fines de semanas dedicando la mayor cantidad de horas posibles.</a:t>
            </a:r>
          </a:p>
          <a:p>
            <a:r>
              <a:rPr lang="es-ES_tradnl" sz="2400" dirty="0"/>
              <a:t>Para la versión preliminar fue necesario un año y medio.</a:t>
            </a:r>
          </a:p>
          <a:p>
            <a:r>
              <a:rPr lang="es-ES_tradnl" sz="2400" dirty="0"/>
              <a:t>El viaje continúa...</a:t>
            </a:r>
          </a:p>
          <a:p>
            <a:endParaRPr lang="es-ES_tradnl" sz="2400" dirty="0"/>
          </a:p>
        </p:txBody>
      </p:sp>
      <p:pic>
        <p:nvPicPr>
          <p:cNvPr id="4" name="Camera 3">
            <a:extLst>
              <a:ext uri="{FF2B5EF4-FFF2-40B4-BE49-F238E27FC236}">
                <a16:creationId xmlns:a16="http://schemas.microsoft.com/office/drawing/2014/main" id="{C2AEA2E7-AD41-2407-FFCF-6BE01ECA357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954598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6F59-6E64-8AA5-606C-6C5D9A29691B}"/>
              </a:ext>
            </a:extLst>
          </p:cNvPr>
          <p:cNvSpPr>
            <a:spLocks noGrp="1"/>
          </p:cNvSpPr>
          <p:nvPr>
            <p:ph type="title"/>
          </p:nvPr>
        </p:nvSpPr>
        <p:spPr/>
        <p:txBody>
          <a:bodyPr/>
          <a:lstStyle/>
          <a:p>
            <a:r>
              <a:rPr lang="es-ES_tradnl" dirty="0"/>
              <a:t>Compromiso</a:t>
            </a:r>
          </a:p>
        </p:txBody>
      </p:sp>
      <p:sp>
        <p:nvSpPr>
          <p:cNvPr id="3" name="Content Placeholder 2">
            <a:extLst>
              <a:ext uri="{FF2B5EF4-FFF2-40B4-BE49-F238E27FC236}">
                <a16:creationId xmlns:a16="http://schemas.microsoft.com/office/drawing/2014/main" id="{49114282-636A-9657-B91F-C16D2251AF6F}"/>
              </a:ext>
            </a:extLst>
          </p:cNvPr>
          <p:cNvSpPr>
            <a:spLocks noGrp="1"/>
          </p:cNvSpPr>
          <p:nvPr>
            <p:ph idx="1"/>
          </p:nvPr>
        </p:nvSpPr>
        <p:spPr/>
        <p:txBody>
          <a:bodyPr>
            <a:normAutofit/>
          </a:bodyPr>
          <a:lstStyle/>
          <a:p>
            <a:r>
              <a:rPr lang="es-ES_tradnl" dirty="0"/>
              <a:t>El desarrollo de una librería Open </a:t>
            </a:r>
            <a:r>
              <a:rPr lang="es-ES_tradnl" dirty="0" err="1"/>
              <a:t>Source</a:t>
            </a:r>
            <a:r>
              <a:rPr lang="es-ES_tradnl" dirty="0"/>
              <a:t> implica un compromiso grande con la comunidad, sobre todo por el tema del arreglo de errores, el mantenimiento de dependencias, nuevas versiones de los </a:t>
            </a:r>
            <a:r>
              <a:rPr lang="es-ES_tradnl" dirty="0" err="1"/>
              <a:t>Frameworks</a:t>
            </a:r>
            <a:r>
              <a:rPr lang="es-ES_tradnl" dirty="0"/>
              <a:t> y lenguajes, entre muchas otras cosas.</a:t>
            </a:r>
          </a:p>
          <a:p>
            <a:r>
              <a:rPr lang="es-ES_tradnl" dirty="0"/>
              <a:t>Por ejemplo: el inminente backdoor en un componente clave de Linux, la Librería </a:t>
            </a:r>
            <a:r>
              <a:rPr lang="es-ES_tradnl" b="1" dirty="0"/>
              <a:t>XZ </a:t>
            </a:r>
            <a:r>
              <a:rPr lang="es-ES_tradnl" b="1" dirty="0" err="1"/>
              <a:t>Utils</a:t>
            </a:r>
            <a:r>
              <a:rPr lang="es-ES_tradnl" b="1" dirty="0"/>
              <a:t>.</a:t>
            </a:r>
            <a:r>
              <a:rPr lang="es-ES_tradnl" dirty="0"/>
              <a:t> Su creador, </a:t>
            </a:r>
            <a:r>
              <a:rPr lang="en-US" dirty="0"/>
              <a:t>Lasse Collin,</a:t>
            </a:r>
            <a:r>
              <a:rPr lang="es-ES_tradnl"/>
              <a:t> </a:t>
            </a:r>
            <a:r>
              <a:rPr lang="es-ES_tradnl" dirty="0"/>
              <a:t>no tiene tiempo suficiente para mantener la librería y los atacantes aprovecharon esto para orquestar 	lo que hubiese podido ser uno de </a:t>
            </a:r>
            <a:r>
              <a:rPr lang="es-ES_tradnl"/>
              <a:t>los ciber ataques </a:t>
            </a:r>
            <a:r>
              <a:rPr lang="es-ES_tradnl" dirty="0"/>
              <a:t>más sofisticados de la historia.</a:t>
            </a:r>
          </a:p>
          <a:p>
            <a:r>
              <a:rPr lang="es-ES_tradnl" dirty="0">
                <a:hlinkClick r:id="rId2"/>
              </a:rPr>
              <a:t>https://www.youtube.com/watch?v=6SOEiQ-eLoI</a:t>
            </a:r>
            <a:r>
              <a:rPr lang="es-ES_tradnl" dirty="0"/>
              <a:t> </a:t>
            </a:r>
          </a:p>
        </p:txBody>
      </p:sp>
    </p:spTree>
    <p:extLst>
      <p:ext uri="{BB962C8B-B14F-4D97-AF65-F5344CB8AC3E}">
        <p14:creationId xmlns:p14="http://schemas.microsoft.com/office/powerpoint/2010/main" val="113573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E9A676-AD22-FC9E-A64A-C38EAA5CF25A}"/>
              </a:ext>
            </a:extLst>
          </p:cNvPr>
          <p:cNvSpPr>
            <a:spLocks noGrp="1"/>
          </p:cNvSpPr>
          <p:nvPr>
            <p:ph type="title"/>
          </p:nvPr>
        </p:nvSpPr>
        <p:spPr>
          <a:xfrm>
            <a:off x="564932" y="365125"/>
            <a:ext cx="5393361" cy="1325563"/>
          </a:xfrm>
        </p:spPr>
        <p:txBody>
          <a:bodyPr>
            <a:normAutofit/>
          </a:bodyPr>
          <a:lstStyle/>
          <a:p>
            <a:r>
              <a:rPr lang="es-ES_tradnl" dirty="0"/>
              <a:t>Conclusiones</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DD0B40-E8F2-4C7B-2649-2F39880543F9}"/>
              </a:ext>
            </a:extLst>
          </p:cNvPr>
          <p:cNvSpPr>
            <a:spLocks noGrp="1"/>
          </p:cNvSpPr>
          <p:nvPr>
            <p:ph idx="1"/>
          </p:nvPr>
        </p:nvSpPr>
        <p:spPr>
          <a:xfrm>
            <a:off x="564932" y="1621881"/>
            <a:ext cx="5969984" cy="4522343"/>
          </a:xfrm>
        </p:spPr>
        <p:txBody>
          <a:bodyPr>
            <a:normAutofit lnSpcReduction="10000"/>
          </a:bodyPr>
          <a:lstStyle/>
          <a:p>
            <a:r>
              <a:rPr lang="es-ES_tradnl" sz="2000" dirty="0"/>
              <a:t>GenericSuite representa una </a:t>
            </a:r>
            <a:r>
              <a:rPr lang="es-ES_tradnl" sz="2000" b="1" dirty="0"/>
              <a:t>evolución en mi carrera profesional</a:t>
            </a:r>
            <a:r>
              <a:rPr lang="es-ES_tradnl" sz="2000" dirty="0"/>
              <a:t>.</a:t>
            </a:r>
          </a:p>
          <a:p>
            <a:r>
              <a:rPr lang="es-ES_tradnl" sz="2000" dirty="0"/>
              <a:t>Ofrece una solución que abraza los principios de la </a:t>
            </a:r>
            <a:r>
              <a:rPr lang="es-ES_tradnl" sz="2000" b="1" dirty="0"/>
              <a:t>programación genérica y el DRY</a:t>
            </a:r>
            <a:r>
              <a:rPr lang="es-ES_tradnl" sz="2000" dirty="0"/>
              <a:t>.</a:t>
            </a:r>
          </a:p>
          <a:p>
            <a:r>
              <a:rPr lang="es-ES_tradnl" sz="2000" dirty="0"/>
              <a:t>Agiliza los procesos en el ciclo de desarrollo de software (SDLC).</a:t>
            </a:r>
          </a:p>
          <a:p>
            <a:r>
              <a:rPr lang="es-ES_tradnl" sz="2000" dirty="0"/>
              <a:t>Me ha permitido crear a corto plazo aplicaciones potentes, flexibles y de vanguardia.</a:t>
            </a:r>
          </a:p>
          <a:p>
            <a:r>
              <a:rPr lang="es-ES_tradnl" sz="2000" dirty="0"/>
              <a:t>La experiencia de crear librerías Open </a:t>
            </a:r>
            <a:r>
              <a:rPr lang="es-ES_tradnl" sz="2000" dirty="0" err="1"/>
              <a:t>Source</a:t>
            </a:r>
            <a:r>
              <a:rPr lang="es-ES_tradnl" sz="2000" dirty="0"/>
              <a:t> ha sido increíble y muy enriquecedor.</a:t>
            </a:r>
          </a:p>
          <a:p>
            <a:r>
              <a:rPr lang="es-ES_tradnl" sz="2000" dirty="0"/>
              <a:t>Si no tienes la experiencia en un lenguaje o tecnología en la que quieras destacar, </a:t>
            </a:r>
            <a:r>
              <a:rPr lang="es-ES_tradnl" sz="2000" b="1" dirty="0"/>
              <a:t>crea tu propio proyecto.</a:t>
            </a:r>
          </a:p>
          <a:p>
            <a:r>
              <a:rPr lang="es-ES_tradnl" sz="2000" dirty="0"/>
              <a:t>Dejemos de ser consumidores de tecnología. </a:t>
            </a:r>
            <a:r>
              <a:rPr lang="es-ES_tradnl" sz="2000" b="1" dirty="0"/>
              <a:t>Convirtámonos en Fabricantes</a:t>
            </a:r>
            <a:r>
              <a:rPr lang="es-ES_tradnl" sz="2000" dirty="0"/>
              <a:t>.</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uscular arm with solid fill">
            <a:extLst>
              <a:ext uri="{FF2B5EF4-FFF2-40B4-BE49-F238E27FC236}">
                <a16:creationId xmlns:a16="http://schemas.microsoft.com/office/drawing/2014/main" id="{AC8C3D86-D168-825A-9F36-2BCDCA9D0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7185" y="1161546"/>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scene3d>
            <a:camera prst="orthographicFront"/>
            <a:lightRig rig="threePt" dir="t"/>
          </a:scene3d>
          <a:sp3d>
            <a:bevelT w="165100" prst="coolSlant"/>
          </a:sp3d>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6" name="Graphic 5">
            <a:extLst>
              <a:ext uri="{FF2B5EF4-FFF2-40B4-BE49-F238E27FC236}">
                <a16:creationId xmlns:a16="http://schemas.microsoft.com/office/drawing/2014/main" id="{781564D6-1C1A-2C90-6127-0549EF41AA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8330" y="1549992"/>
            <a:ext cx="1368622" cy="1368622"/>
          </a:xfrm>
          <a:prstGeom prst="rect">
            <a:avLst/>
          </a:prstGeom>
        </p:spPr>
      </p:pic>
      <p:pic>
        <p:nvPicPr>
          <p:cNvPr id="7" name="Graphic 6">
            <a:extLst>
              <a:ext uri="{FF2B5EF4-FFF2-40B4-BE49-F238E27FC236}">
                <a16:creationId xmlns:a16="http://schemas.microsoft.com/office/drawing/2014/main" id="{5E7421F8-A3E2-8A42-2E8E-B92E6DD6E8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74403" y="4767567"/>
            <a:ext cx="1376657" cy="1376657"/>
          </a:xfrm>
          <a:prstGeom prst="rect">
            <a:avLst/>
          </a:prstGeom>
        </p:spPr>
      </p:pic>
      <p:pic>
        <p:nvPicPr>
          <p:cNvPr id="4" name="Camera 3">
            <a:extLst>
              <a:ext uri="{FF2B5EF4-FFF2-40B4-BE49-F238E27FC236}">
                <a16:creationId xmlns:a16="http://schemas.microsoft.com/office/drawing/2014/main" id="{1D57DCCB-7B99-5403-D7FD-04295AA592BA}"/>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1634688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7941511-475C-5115-067E-947A1B830D67}"/>
              </a:ext>
            </a:extLst>
          </p:cNvPr>
          <p:cNvSpPr>
            <a:spLocks noGrp="1"/>
          </p:cNvSpPr>
          <p:nvPr>
            <p:ph type="title"/>
          </p:nvPr>
        </p:nvSpPr>
        <p:spPr>
          <a:xfrm>
            <a:off x="838200" y="365125"/>
            <a:ext cx="6084367" cy="1325563"/>
          </a:xfrm>
        </p:spPr>
        <p:txBody>
          <a:bodyPr>
            <a:normAutofit/>
          </a:bodyPr>
          <a:lstStyle/>
          <a:p>
            <a:r>
              <a:rPr lang="es-ES_tradnl" dirty="0"/>
              <a:t>Preguntas y Respuestas</a:t>
            </a:r>
          </a:p>
        </p:txBody>
      </p:sp>
      <p:sp>
        <p:nvSpPr>
          <p:cNvPr id="3" name="Content Placeholder 2">
            <a:extLst>
              <a:ext uri="{FF2B5EF4-FFF2-40B4-BE49-F238E27FC236}">
                <a16:creationId xmlns:a16="http://schemas.microsoft.com/office/drawing/2014/main" id="{E26441AA-4966-BF68-0CD5-5A891E673E98}"/>
              </a:ext>
            </a:extLst>
          </p:cNvPr>
          <p:cNvSpPr>
            <a:spLocks noGrp="1"/>
          </p:cNvSpPr>
          <p:nvPr>
            <p:ph idx="1"/>
          </p:nvPr>
        </p:nvSpPr>
        <p:spPr>
          <a:xfrm>
            <a:off x="838200" y="1589280"/>
            <a:ext cx="5393361" cy="1730353"/>
          </a:xfrm>
        </p:spPr>
        <p:txBody>
          <a:bodyPr>
            <a:normAutofit/>
          </a:bodyPr>
          <a:lstStyle/>
          <a:p>
            <a:r>
              <a:rPr lang="es-ES_tradnl" sz="2400" dirty="0"/>
              <a:t>¿En cuáles proyectos creen que podrían aplicar GenericSuite?</a:t>
            </a:r>
          </a:p>
          <a:p>
            <a:r>
              <a:rPr lang="es-ES_tradnl" sz="2400" dirty="0"/>
              <a:t>¿Qué funcionalidades les gustaría explorar más a fondo?</a:t>
            </a:r>
          </a:p>
        </p:txBody>
      </p:sp>
      <p:pic>
        <p:nvPicPr>
          <p:cNvPr id="15" name="Picture 14" descr="Cuadros de signo de interrogación">
            <a:extLst>
              <a:ext uri="{FF2B5EF4-FFF2-40B4-BE49-F238E27FC236}">
                <a16:creationId xmlns:a16="http://schemas.microsoft.com/office/drawing/2014/main" id="{D86BC9DA-20CC-5F53-5E0F-A621C2F2E288}"/>
              </a:ext>
            </a:extLst>
          </p:cNvPr>
          <p:cNvPicPr>
            <a:picLocks noChangeAspect="1"/>
          </p:cNvPicPr>
          <p:nvPr/>
        </p:nvPicPr>
        <p:blipFill rotWithShape="1">
          <a:blip r:embed="rId3"/>
          <a:srcRect l="24794" r="18957"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Graphic 3">
            <a:extLst>
              <a:ext uri="{FF2B5EF4-FFF2-40B4-BE49-F238E27FC236}">
                <a16:creationId xmlns:a16="http://schemas.microsoft.com/office/drawing/2014/main" id="{B86858B4-B304-4D1F-7F8C-0751095F4A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5270" y="621595"/>
            <a:ext cx="1368622" cy="1368622"/>
          </a:xfrm>
          <a:prstGeom prst="rect">
            <a:avLst/>
          </a:prstGeom>
        </p:spPr>
      </p:pic>
      <p:pic>
        <p:nvPicPr>
          <p:cNvPr id="6" name="Graphic 5">
            <a:extLst>
              <a:ext uri="{FF2B5EF4-FFF2-40B4-BE49-F238E27FC236}">
                <a16:creationId xmlns:a16="http://schemas.microsoft.com/office/drawing/2014/main" id="{0A6177FA-3FD8-B1A6-5F22-4743EA09D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3717" y="4989225"/>
            <a:ext cx="1376657" cy="1376657"/>
          </a:xfrm>
          <a:prstGeom prst="rect">
            <a:avLst/>
          </a:prstGeom>
        </p:spPr>
      </p:pic>
      <p:pic>
        <p:nvPicPr>
          <p:cNvPr id="7" name="Picture 6" descr="A qr code with a lion head&#10;&#10;Description automatically generated">
            <a:extLst>
              <a:ext uri="{FF2B5EF4-FFF2-40B4-BE49-F238E27FC236}">
                <a16:creationId xmlns:a16="http://schemas.microsoft.com/office/drawing/2014/main" id="{7237B5F4-1BDD-76D6-6141-1F0D098C7E18}"/>
              </a:ext>
            </a:extLst>
          </p:cNvPr>
          <p:cNvPicPr>
            <a:picLocks noChangeAspect="1"/>
          </p:cNvPicPr>
          <p:nvPr/>
        </p:nvPicPr>
        <p:blipFill>
          <a:blip r:embed="rId8"/>
          <a:stretch>
            <a:fillRect/>
          </a:stretch>
        </p:blipFill>
        <p:spPr>
          <a:xfrm>
            <a:off x="1994190" y="3284502"/>
            <a:ext cx="3081380" cy="3081380"/>
          </a:xfrm>
          <a:prstGeom prst="rect">
            <a:avLst/>
          </a:prstGeom>
        </p:spPr>
      </p:pic>
      <p:pic>
        <p:nvPicPr>
          <p:cNvPr id="5" name="Camera 4">
            <a:extLst>
              <a:ext uri="{FF2B5EF4-FFF2-40B4-BE49-F238E27FC236}">
                <a16:creationId xmlns:a16="http://schemas.microsoft.com/office/drawing/2014/main" id="{F12138AF-23A7-D369-70CC-7444CF378FF9}"/>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8363029" y="2650076"/>
            <a:ext cx="1268852" cy="1268852"/>
          </a:xfrm>
          <a:prstGeom prst="ellipse">
            <a:avLst/>
          </a:prstGeom>
        </p:spPr>
      </p:pic>
    </p:spTree>
    <p:extLst>
      <p:ext uri="{BB962C8B-B14F-4D97-AF65-F5344CB8AC3E}">
        <p14:creationId xmlns:p14="http://schemas.microsoft.com/office/powerpoint/2010/main" val="753914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E75F0A-1700-ECE2-9520-D37BC99F10F6}"/>
              </a:ext>
            </a:extLst>
          </p:cNvPr>
          <p:cNvSpPr>
            <a:spLocks noGrp="1"/>
          </p:cNvSpPr>
          <p:nvPr>
            <p:ph idx="1"/>
          </p:nvPr>
        </p:nvSpPr>
        <p:spPr>
          <a:xfrm>
            <a:off x="5394962" y="746235"/>
            <a:ext cx="5982788" cy="5027762"/>
          </a:xfrm>
        </p:spPr>
        <p:txBody>
          <a:bodyPr anchor="t">
            <a:normAutofit/>
          </a:bodyPr>
          <a:lstStyle/>
          <a:p>
            <a:pPr marL="0" indent="0">
              <a:buNone/>
            </a:pPr>
            <a:r>
              <a:rPr lang="es-ES_tradnl" b="1" dirty="0"/>
              <a:t>Carlos J. Ramírez</a:t>
            </a:r>
            <a:endParaRPr lang="es-ES_tradnl" dirty="0"/>
          </a:p>
          <a:p>
            <a:r>
              <a:rPr lang="es-ES_tradnl" dirty="0"/>
              <a:t>Web: </a:t>
            </a:r>
            <a:r>
              <a:rPr lang="es-ES_tradnl" dirty="0">
                <a:hlinkClick r:id="rId3"/>
              </a:rPr>
              <a:t>www.carlosjramirez.com</a:t>
            </a:r>
            <a:r>
              <a:rPr lang="es-ES_tradnl" dirty="0"/>
              <a:t> </a:t>
            </a:r>
          </a:p>
          <a:p>
            <a:r>
              <a:rPr lang="es-ES_tradnl" dirty="0"/>
              <a:t>LinkedIn:</a:t>
            </a:r>
            <a:br>
              <a:rPr lang="es-ES_tradnl" dirty="0"/>
            </a:br>
            <a:r>
              <a:rPr lang="es-ES_tradnl" dirty="0">
                <a:hlinkClick r:id="rId4"/>
              </a:rPr>
              <a:t>www.linkedin.com/in/carlosjramirez</a:t>
            </a:r>
            <a:r>
              <a:rPr lang="es-ES_tradnl" dirty="0"/>
              <a:t> </a:t>
            </a:r>
          </a:p>
          <a:p>
            <a:r>
              <a:rPr lang="es-ES_tradnl" dirty="0"/>
              <a:t>Github: </a:t>
            </a:r>
            <a:r>
              <a:rPr lang="es-ES_tradnl" dirty="0">
                <a:hlinkClick r:id="rId5"/>
              </a:rPr>
              <a:t>github.com/tomkat-cr</a:t>
            </a:r>
            <a:endParaRPr lang="es-ES_tradnl" dirty="0"/>
          </a:p>
          <a:p>
            <a:endParaRPr lang="es-ES_tradnl" dirty="0"/>
          </a:p>
          <a:p>
            <a:endParaRPr lang="es-ES_tradnl" dirty="0"/>
          </a:p>
          <a:p>
            <a:pPr marL="0" indent="0">
              <a:buNone/>
            </a:pPr>
            <a:r>
              <a:rPr lang="es-ES_tradnl" b="1" dirty="0"/>
              <a:t>Documentación</a:t>
            </a:r>
          </a:p>
          <a:p>
            <a:r>
              <a:rPr lang="es-ES_tradnl" dirty="0">
                <a:hlinkClick r:id="rId6"/>
              </a:rPr>
              <a:t>genericsuite.carlosjramirez.com</a:t>
            </a:r>
            <a:endParaRPr lang="es-ES_tradnl" dirty="0"/>
          </a:p>
        </p:txBody>
      </p:sp>
      <p:pic>
        <p:nvPicPr>
          <p:cNvPr id="7" name="Graphic 6">
            <a:extLst>
              <a:ext uri="{FF2B5EF4-FFF2-40B4-BE49-F238E27FC236}">
                <a16:creationId xmlns:a16="http://schemas.microsoft.com/office/drawing/2014/main" id="{74A5674A-ADF4-BDB9-4042-F360C08028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0734" y="3428994"/>
            <a:ext cx="1263856" cy="1263856"/>
          </a:xfrm>
          <a:prstGeom prst="rect">
            <a:avLst/>
          </a:prstGeom>
        </p:spPr>
      </p:pic>
      <p:pic>
        <p:nvPicPr>
          <p:cNvPr id="15" name="Picture 14" descr="A cartoon head of a person with glasses&#10;&#10;Description automatically generated">
            <a:extLst>
              <a:ext uri="{FF2B5EF4-FFF2-40B4-BE49-F238E27FC236}">
                <a16:creationId xmlns:a16="http://schemas.microsoft.com/office/drawing/2014/main" id="{54C633EC-6D5A-D8D5-AF54-0316FF3ACB52}"/>
              </a:ext>
            </a:extLst>
          </p:cNvPr>
          <p:cNvPicPr>
            <a:picLocks noChangeAspect="1"/>
          </p:cNvPicPr>
          <p:nvPr/>
        </p:nvPicPr>
        <p:blipFill>
          <a:blip r:embed="rId9"/>
          <a:stretch>
            <a:fillRect/>
          </a:stretch>
        </p:blipFill>
        <p:spPr>
          <a:xfrm>
            <a:off x="8386356" y="319428"/>
            <a:ext cx="853613" cy="853613"/>
          </a:xfrm>
          <a:prstGeom prst="rect">
            <a:avLst/>
          </a:prstGeom>
        </p:spPr>
      </p:pic>
      <p:pic>
        <p:nvPicPr>
          <p:cNvPr id="17" name="Picture 16" descr="A qr code with a lion head&#10;&#10;Description automatically generated">
            <a:extLst>
              <a:ext uri="{FF2B5EF4-FFF2-40B4-BE49-F238E27FC236}">
                <a16:creationId xmlns:a16="http://schemas.microsoft.com/office/drawing/2014/main" id="{FC23C0CD-8070-60D6-7339-0B632D5FEF4B}"/>
              </a:ext>
            </a:extLst>
          </p:cNvPr>
          <p:cNvPicPr>
            <a:picLocks noChangeAspect="1"/>
          </p:cNvPicPr>
          <p:nvPr/>
        </p:nvPicPr>
        <p:blipFill>
          <a:blip r:embed="rId10"/>
          <a:stretch>
            <a:fillRect/>
          </a:stretch>
        </p:blipFill>
        <p:spPr>
          <a:xfrm>
            <a:off x="709274" y="524618"/>
            <a:ext cx="3836271" cy="3836271"/>
          </a:xfrm>
          <a:prstGeom prst="rect">
            <a:avLst/>
          </a:prstGeom>
        </p:spPr>
      </p:pic>
      <p:sp>
        <p:nvSpPr>
          <p:cNvPr id="2" name="Title 1">
            <a:extLst>
              <a:ext uri="{FF2B5EF4-FFF2-40B4-BE49-F238E27FC236}">
                <a16:creationId xmlns:a16="http://schemas.microsoft.com/office/drawing/2014/main" id="{F6FEB4A3-9630-A6EE-CDDD-88347C0AF6DD}"/>
              </a:ext>
            </a:extLst>
          </p:cNvPr>
          <p:cNvSpPr>
            <a:spLocks noGrp="1"/>
          </p:cNvSpPr>
          <p:nvPr>
            <p:ph type="title"/>
          </p:nvPr>
        </p:nvSpPr>
        <p:spPr>
          <a:xfrm>
            <a:off x="1566393" y="4796361"/>
            <a:ext cx="2306782" cy="1325563"/>
          </a:xfrm>
        </p:spPr>
        <p:txBody>
          <a:bodyPr/>
          <a:lstStyle/>
          <a:p>
            <a:r>
              <a:rPr lang="es-ES_tradnl" dirty="0"/>
              <a:t>Contacto</a:t>
            </a:r>
          </a:p>
        </p:txBody>
      </p:sp>
    </p:spTree>
    <p:extLst>
      <p:ext uri="{BB962C8B-B14F-4D97-AF65-F5344CB8AC3E}">
        <p14:creationId xmlns:p14="http://schemas.microsoft.com/office/powerpoint/2010/main" val="393820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8" name="Rectangle 2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58057-0CA4-4972-E73F-F4E2763B094B}"/>
              </a:ext>
            </a:extLst>
          </p:cNvPr>
          <p:cNvSpPr>
            <a:spLocks noGrp="1"/>
          </p:cNvSpPr>
          <p:nvPr>
            <p:ph type="title"/>
          </p:nvPr>
        </p:nvSpPr>
        <p:spPr>
          <a:xfrm>
            <a:off x="761803" y="350196"/>
            <a:ext cx="7116532" cy="1624520"/>
          </a:xfrm>
        </p:spPr>
        <p:txBody>
          <a:bodyPr anchor="ctr">
            <a:normAutofit/>
          </a:bodyPr>
          <a:lstStyle/>
          <a:p>
            <a:r>
              <a:rPr lang="es-ES_tradnl" sz="4000" dirty="0"/>
              <a:t>¿Qué es Programación Genérica?</a:t>
            </a:r>
          </a:p>
        </p:txBody>
      </p:sp>
      <p:sp>
        <p:nvSpPr>
          <p:cNvPr id="3" name="Content Placeholder 2">
            <a:extLst>
              <a:ext uri="{FF2B5EF4-FFF2-40B4-BE49-F238E27FC236}">
                <a16:creationId xmlns:a16="http://schemas.microsoft.com/office/drawing/2014/main" id="{58E9A21E-BD75-5DE9-6D18-C560AA2F51C1}"/>
              </a:ext>
            </a:extLst>
          </p:cNvPr>
          <p:cNvSpPr>
            <a:spLocks noGrp="1"/>
          </p:cNvSpPr>
          <p:nvPr>
            <p:ph idx="1"/>
          </p:nvPr>
        </p:nvSpPr>
        <p:spPr>
          <a:xfrm>
            <a:off x="761801" y="2417380"/>
            <a:ext cx="6753096" cy="3938970"/>
          </a:xfrm>
        </p:spPr>
        <p:txBody>
          <a:bodyPr anchor="ctr">
            <a:normAutofit/>
          </a:bodyPr>
          <a:lstStyle/>
          <a:p>
            <a:r>
              <a:rPr lang="es-ES_tradnl" sz="2400" dirty="0"/>
              <a:t>Programación Genérica = hacer el código </a:t>
            </a:r>
            <a:r>
              <a:rPr lang="es-ES_tradnl" sz="2400" b="1" dirty="0"/>
              <a:t>parametrizable y reusable</a:t>
            </a:r>
            <a:r>
              <a:rPr lang="es-ES_tradnl" sz="2400" dirty="0"/>
              <a:t>. </a:t>
            </a:r>
          </a:p>
          <a:p>
            <a:r>
              <a:rPr lang="es-ES_tradnl" sz="2400" dirty="0"/>
              <a:t>Aplica principio DRY (</a:t>
            </a:r>
            <a:r>
              <a:rPr lang="es-ES_tradnl" sz="2400" b="1" dirty="0" err="1"/>
              <a:t>Don’t</a:t>
            </a:r>
            <a:r>
              <a:rPr lang="es-ES_tradnl" sz="2400" b="1" dirty="0"/>
              <a:t> </a:t>
            </a:r>
            <a:r>
              <a:rPr lang="es-ES_tradnl" sz="2400" b="1" dirty="0" err="1"/>
              <a:t>Repeat</a:t>
            </a:r>
            <a:r>
              <a:rPr lang="es-ES_tradnl" sz="2400" b="1" dirty="0"/>
              <a:t> </a:t>
            </a:r>
            <a:r>
              <a:rPr lang="es-ES_tradnl" sz="2400" b="1" dirty="0" err="1"/>
              <a:t>Yourself</a:t>
            </a:r>
            <a:r>
              <a:rPr lang="es-ES_tradnl" sz="2400" dirty="0"/>
              <a:t>): minimizar la redundancia.</a:t>
            </a:r>
          </a:p>
          <a:p>
            <a:r>
              <a:rPr lang="es-ES_tradnl" sz="2400" dirty="0"/>
              <a:t>Evita principio WET (</a:t>
            </a:r>
            <a:r>
              <a:rPr lang="es-ES_tradnl" sz="2400" b="1" dirty="0" err="1"/>
              <a:t>Write</a:t>
            </a:r>
            <a:r>
              <a:rPr lang="es-ES_tradnl" sz="2400" b="1" dirty="0"/>
              <a:t> </a:t>
            </a:r>
            <a:r>
              <a:rPr lang="es-ES_tradnl" sz="2400" b="1" dirty="0" err="1"/>
              <a:t>Everything</a:t>
            </a:r>
            <a:r>
              <a:rPr lang="es-ES_tradnl" sz="2400" b="1" dirty="0"/>
              <a:t> </a:t>
            </a:r>
            <a:r>
              <a:rPr lang="es-ES_tradnl" sz="2400" b="1" dirty="0" err="1"/>
              <a:t>Twice</a:t>
            </a:r>
            <a:r>
              <a:rPr lang="es-ES_tradnl" sz="2400" dirty="0"/>
              <a:t>):</a:t>
            </a:r>
            <a:br>
              <a:rPr lang="es-ES_tradnl" sz="2400" dirty="0"/>
            </a:br>
            <a:r>
              <a:rPr lang="es-ES_tradnl" sz="2400" dirty="0" err="1"/>
              <a:t>copy</a:t>
            </a:r>
            <a:r>
              <a:rPr lang="es-ES_tradnl" sz="2400" dirty="0"/>
              <a:t> y paste de código.</a:t>
            </a:r>
          </a:p>
          <a:p>
            <a:r>
              <a:rPr lang="es-ES_tradnl" sz="2400" dirty="0"/>
              <a:t>Estos principios facilitan el desarrollo de software más eficiente y mantenible.</a:t>
            </a:r>
          </a:p>
        </p:txBody>
      </p:sp>
      <p:pic>
        <p:nvPicPr>
          <p:cNvPr id="22" name="Picture 21" descr="Rompecabezas blanco con una pieza roja">
            <a:extLst>
              <a:ext uri="{FF2B5EF4-FFF2-40B4-BE49-F238E27FC236}">
                <a16:creationId xmlns:a16="http://schemas.microsoft.com/office/drawing/2014/main" id="{5537815B-1743-D06B-3950-8B99CB047D60}"/>
              </a:ext>
            </a:extLst>
          </p:cNvPr>
          <p:cNvPicPr>
            <a:picLocks noChangeAspect="1"/>
          </p:cNvPicPr>
          <p:nvPr/>
        </p:nvPicPr>
        <p:blipFill rotWithShape="1">
          <a:blip r:embed="rId3"/>
          <a:srcRect l="25774" r="28907"/>
          <a:stretch/>
        </p:blipFill>
        <p:spPr>
          <a:xfrm>
            <a:off x="8094087" y="0"/>
            <a:ext cx="4097912" cy="6858000"/>
          </a:xfrm>
          <a:prstGeom prst="rect">
            <a:avLst/>
          </a:prstGeom>
        </p:spPr>
      </p:pic>
      <p:pic>
        <p:nvPicPr>
          <p:cNvPr id="5" name="Camera 4">
            <a:extLst>
              <a:ext uri="{FF2B5EF4-FFF2-40B4-BE49-F238E27FC236}">
                <a16:creationId xmlns:a16="http://schemas.microsoft.com/office/drawing/2014/main" id="{E32C38AD-BBAF-BCF9-B524-62B7779C47E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707394" y="191689"/>
            <a:ext cx="1268852" cy="1268852"/>
          </a:xfrm>
          <a:prstGeom prst="ellipse">
            <a:avLst/>
          </a:prstGeom>
        </p:spPr>
      </p:pic>
    </p:spTree>
    <p:extLst>
      <p:ext uri="{BB962C8B-B14F-4D97-AF65-F5344CB8AC3E}">
        <p14:creationId xmlns:p14="http://schemas.microsoft.com/office/powerpoint/2010/main" val="231573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2B4C-0D15-9B9B-E482-113DB1570B70}"/>
              </a:ext>
            </a:extLst>
          </p:cNvPr>
          <p:cNvSpPr>
            <a:spLocks noGrp="1"/>
          </p:cNvSpPr>
          <p:nvPr>
            <p:ph type="title"/>
          </p:nvPr>
        </p:nvSpPr>
        <p:spPr>
          <a:xfrm>
            <a:off x="838200" y="365125"/>
            <a:ext cx="8218714" cy="1325563"/>
          </a:xfrm>
        </p:spPr>
        <p:txBody>
          <a:bodyPr/>
          <a:lstStyle/>
          <a:p>
            <a:r>
              <a:rPr lang="es-ES_tradnl" sz="4400" dirty="0"/>
              <a:t>Origen de GenericSuite</a:t>
            </a:r>
            <a:endParaRPr lang="es-ES_tradnl" dirty="0"/>
          </a:p>
        </p:txBody>
      </p:sp>
      <p:sp>
        <p:nvSpPr>
          <p:cNvPr id="3" name="Content Placeholder 2">
            <a:extLst>
              <a:ext uri="{FF2B5EF4-FFF2-40B4-BE49-F238E27FC236}">
                <a16:creationId xmlns:a16="http://schemas.microsoft.com/office/drawing/2014/main" id="{BEE30255-D3A9-A648-8991-70D736D9E447}"/>
              </a:ext>
            </a:extLst>
          </p:cNvPr>
          <p:cNvSpPr>
            <a:spLocks noGrp="1"/>
          </p:cNvSpPr>
          <p:nvPr>
            <p:ph idx="1"/>
          </p:nvPr>
        </p:nvSpPr>
        <p:spPr/>
        <p:txBody>
          <a:bodyPr/>
          <a:lstStyle/>
          <a:p>
            <a:r>
              <a:rPr lang="es-ES_tradnl" dirty="0"/>
              <a:t>Mediados años 80: aprendí el concepto de los editores CRUD y demás elementos generados con programación genérica a partir de configuraciones estructuradas.</a:t>
            </a:r>
          </a:p>
          <a:p>
            <a:r>
              <a:rPr lang="es-ES_tradnl" dirty="0"/>
              <a:t>Trabajé en una empresa que manejaba esos conceptos utilizando lenguajes y bases de datos de moda de la época (Clipper y </a:t>
            </a:r>
            <a:r>
              <a:rPr lang="es-ES_tradnl" dirty="0" err="1"/>
              <a:t>dBase</a:t>
            </a:r>
            <a:r>
              <a:rPr lang="es-ES_tradnl" dirty="0"/>
              <a:t> III), con las configuraciones almacenadas en la base de datos y generadas mediante un programa hecho en casa.</a:t>
            </a:r>
          </a:p>
          <a:p>
            <a:r>
              <a:rPr lang="es-ES_tradnl" dirty="0"/>
              <a:t>En mi opinión este concepto estaba muy adelantado para su época.</a:t>
            </a:r>
          </a:p>
        </p:txBody>
      </p:sp>
    </p:spTree>
    <p:extLst>
      <p:ext uri="{BB962C8B-B14F-4D97-AF65-F5344CB8AC3E}">
        <p14:creationId xmlns:p14="http://schemas.microsoft.com/office/powerpoint/2010/main" val="1047720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714E-2CF3-1152-C2CE-459AC0815CFA}"/>
              </a:ext>
            </a:extLst>
          </p:cNvPr>
          <p:cNvSpPr>
            <a:spLocks noGrp="1"/>
          </p:cNvSpPr>
          <p:nvPr>
            <p:ph type="title"/>
          </p:nvPr>
        </p:nvSpPr>
        <p:spPr>
          <a:xfrm>
            <a:off x="838200" y="365125"/>
            <a:ext cx="8011886" cy="1325563"/>
          </a:xfrm>
        </p:spPr>
        <p:txBody>
          <a:bodyPr/>
          <a:lstStyle/>
          <a:p>
            <a:r>
              <a:rPr lang="es-ES_tradnl" sz="4400" dirty="0"/>
              <a:t>Origen de GenericSuite (2)</a:t>
            </a:r>
            <a:endParaRPr lang="es-ES_tradnl" dirty="0"/>
          </a:p>
        </p:txBody>
      </p:sp>
      <p:sp>
        <p:nvSpPr>
          <p:cNvPr id="3" name="Content Placeholder 2">
            <a:extLst>
              <a:ext uri="{FF2B5EF4-FFF2-40B4-BE49-F238E27FC236}">
                <a16:creationId xmlns:a16="http://schemas.microsoft.com/office/drawing/2014/main" id="{51FFB414-B3A3-2406-7628-2053A80DC808}"/>
              </a:ext>
            </a:extLst>
          </p:cNvPr>
          <p:cNvSpPr>
            <a:spLocks noGrp="1"/>
          </p:cNvSpPr>
          <p:nvPr>
            <p:ph idx="1"/>
          </p:nvPr>
        </p:nvSpPr>
        <p:spPr/>
        <p:txBody>
          <a:bodyPr>
            <a:normAutofit/>
          </a:bodyPr>
          <a:lstStyle/>
          <a:p>
            <a:r>
              <a:rPr lang="es-ES_tradnl" dirty="0"/>
              <a:t>En los años 1999 y 2000 hice mi propia versión del editor CRUD genérico en Microsoft ASP (Active Server Pages) para un CMS como WordPress, con definiciones de las formas de entrada de datos en la Base de Datos.</a:t>
            </a:r>
          </a:p>
          <a:p>
            <a:r>
              <a:rPr lang="es-ES_tradnl" dirty="0"/>
              <a:t>Durante la pandemia del año 2020, se me ocurrió crear una nueva App llamada FynApp y comencé el desarrollo del editor CRUD genérico para Frontend en </a:t>
            </a:r>
            <a:r>
              <a:rPr lang="es-ES_tradnl" dirty="0" err="1"/>
              <a:t>React.js</a:t>
            </a:r>
            <a:r>
              <a:rPr lang="es-ES_tradnl" dirty="0"/>
              <a:t> y el Backend en Python, con las configuraciones en estructuras “</a:t>
            </a:r>
            <a:r>
              <a:rPr lang="es-ES_tradnl" dirty="0" err="1"/>
              <a:t>hard</a:t>
            </a:r>
            <a:r>
              <a:rPr lang="es-ES_tradnl" dirty="0"/>
              <a:t> </a:t>
            </a:r>
            <a:r>
              <a:rPr lang="es-ES_tradnl" dirty="0" err="1"/>
              <a:t>coded</a:t>
            </a:r>
            <a:r>
              <a:rPr lang="es-ES_tradnl" dirty="0"/>
              <a:t>” en los programas.</a:t>
            </a:r>
          </a:p>
        </p:txBody>
      </p:sp>
    </p:spTree>
    <p:extLst>
      <p:ext uri="{BB962C8B-B14F-4D97-AF65-F5344CB8AC3E}">
        <p14:creationId xmlns:p14="http://schemas.microsoft.com/office/powerpoint/2010/main" val="50900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upa sobre fondo claro">
            <a:extLst>
              <a:ext uri="{FF2B5EF4-FFF2-40B4-BE49-F238E27FC236}">
                <a16:creationId xmlns:a16="http://schemas.microsoft.com/office/drawing/2014/main" id="{0FDCAF59-0484-2E4F-D38A-F6AE3B4EC1D9}"/>
              </a:ext>
            </a:extLst>
          </p:cNvPr>
          <p:cNvPicPr>
            <a:picLocks noChangeAspect="1"/>
          </p:cNvPicPr>
          <p:nvPr/>
        </p:nvPicPr>
        <p:blipFill rotWithShape="1">
          <a:blip r:embed="rId3"/>
          <a:srcRect l="36810" r="10530" b="-2"/>
          <a:stretch/>
        </p:blipFill>
        <p:spPr>
          <a:xfrm>
            <a:off x="0" y="0"/>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1C189-1176-F13A-7444-A4FEC62B8B2F}"/>
              </a:ext>
            </a:extLst>
          </p:cNvPr>
          <p:cNvSpPr>
            <a:spLocks noGrp="1"/>
          </p:cNvSpPr>
          <p:nvPr>
            <p:ph type="title"/>
          </p:nvPr>
        </p:nvSpPr>
        <p:spPr>
          <a:xfrm>
            <a:off x="5897689" y="201786"/>
            <a:ext cx="3845401" cy="1559301"/>
          </a:xfrm>
        </p:spPr>
        <p:txBody>
          <a:bodyPr>
            <a:normAutofit/>
          </a:bodyPr>
          <a:lstStyle/>
          <a:p>
            <a:r>
              <a:rPr lang="es-ES_tradnl" sz="3600"/>
              <a:t>Evolución</a:t>
            </a:r>
            <a:endParaRPr lang="es-ES_tradnl" sz="3600" dirty="0"/>
          </a:p>
        </p:txBody>
      </p:sp>
      <p:sp>
        <p:nvSpPr>
          <p:cNvPr id="3" name="Content Placeholder 2">
            <a:extLst>
              <a:ext uri="{FF2B5EF4-FFF2-40B4-BE49-F238E27FC236}">
                <a16:creationId xmlns:a16="http://schemas.microsoft.com/office/drawing/2014/main" id="{649C7C97-DE23-D4F5-DC36-05DAF28DE444}"/>
              </a:ext>
            </a:extLst>
          </p:cNvPr>
          <p:cNvSpPr>
            <a:spLocks noGrp="1"/>
          </p:cNvSpPr>
          <p:nvPr>
            <p:ph idx="1"/>
          </p:nvPr>
        </p:nvSpPr>
        <p:spPr>
          <a:xfrm>
            <a:off x="5897689" y="2422523"/>
            <a:ext cx="5905428" cy="4041339"/>
          </a:xfrm>
        </p:spPr>
        <p:txBody>
          <a:bodyPr anchor="ctr">
            <a:normAutofit/>
          </a:bodyPr>
          <a:lstStyle/>
          <a:p>
            <a:r>
              <a:rPr lang="es-ES_tradnl" dirty="0"/>
              <a:t>La aparición de ChatGPT a finales de 2022 y todo el boom de la IA me provocó mucha curiosidad y  ganas de incluir algo de eso en FynApp.</a:t>
            </a:r>
          </a:p>
          <a:p>
            <a:r>
              <a:rPr lang="es-ES_tradnl" dirty="0"/>
              <a:t>Durante la </a:t>
            </a:r>
            <a:r>
              <a:rPr lang="es-ES_tradnl" dirty="0" err="1"/>
              <a:t>PyCon</a:t>
            </a:r>
            <a:r>
              <a:rPr lang="es-ES_tradnl" dirty="0"/>
              <a:t> Colombia en junio de 2023, se me ocurrió la idea de llevar la programación genérica al Backend.</a:t>
            </a:r>
          </a:p>
        </p:txBody>
      </p:sp>
      <p:pic>
        <p:nvPicPr>
          <p:cNvPr id="6" name="Graphic 5">
            <a:extLst>
              <a:ext uri="{FF2B5EF4-FFF2-40B4-BE49-F238E27FC236}">
                <a16:creationId xmlns:a16="http://schemas.microsoft.com/office/drawing/2014/main" id="{97332F3A-33F2-9541-EA3F-1A8EE6B623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1156" y="120051"/>
            <a:ext cx="1496731" cy="1496731"/>
          </a:xfrm>
          <a:prstGeom prst="rect">
            <a:avLst/>
          </a:prstGeom>
        </p:spPr>
      </p:pic>
      <p:pic>
        <p:nvPicPr>
          <p:cNvPr id="8" name="Camera 7">
            <a:extLst>
              <a:ext uri="{FF2B5EF4-FFF2-40B4-BE49-F238E27FC236}">
                <a16:creationId xmlns:a16="http://schemas.microsoft.com/office/drawing/2014/main" id="{423BC8C9-5E08-43EB-A8E7-45AFEEC9370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236102" y="255762"/>
            <a:ext cx="1268852" cy="1268852"/>
          </a:xfrm>
          <a:prstGeom prst="ellipse">
            <a:avLst/>
          </a:prstGeom>
        </p:spPr>
      </p:pic>
    </p:spTree>
    <p:extLst>
      <p:ext uri="{BB962C8B-B14F-4D97-AF65-F5344CB8AC3E}">
        <p14:creationId xmlns:p14="http://schemas.microsoft.com/office/powerpoint/2010/main" val="719914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4012</TotalTime>
  <Words>2885</Words>
  <Application>Microsoft Macintosh PowerPoint</Application>
  <PresentationFormat>Widescreen</PresentationFormat>
  <Paragraphs>364</Paragraphs>
  <Slides>56</Slides>
  <Notes>44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Aptos</vt:lpstr>
      <vt:lpstr>Aptos Display</vt:lpstr>
      <vt:lpstr>Arial</vt:lpstr>
      <vt:lpstr>Calibri</vt:lpstr>
      <vt:lpstr>Open Sans</vt:lpstr>
      <vt:lpstr>Office Theme</vt:lpstr>
      <vt:lpstr>La Librería de Software GenericSuite</vt:lpstr>
      <vt:lpstr>Presentación</vt:lpstr>
      <vt:lpstr>Contenido</vt:lpstr>
      <vt:lpstr>Introducción</vt:lpstr>
      <vt:lpstr>Motivación: ¿Por qué se creó GenericSuite?</vt:lpstr>
      <vt:lpstr>¿Qué es Programación Genérica?</vt:lpstr>
      <vt:lpstr>Origen de GenericSuite</vt:lpstr>
      <vt:lpstr>Origen de GenericSuite (2)</vt:lpstr>
      <vt:lpstr>Evolución</vt:lpstr>
      <vt:lpstr>Evolución (2)</vt:lpstr>
      <vt:lpstr>Evolución (3)</vt:lpstr>
      <vt:lpstr>Evolución (4)</vt:lpstr>
      <vt:lpstr>¿Qué ofrece GenericSuite?</vt:lpstr>
      <vt:lpstr>Ficha Técnica</vt:lpstr>
      <vt:lpstr>GenericSuite Core</vt:lpstr>
      <vt:lpstr>GenericSuite Core (2)</vt:lpstr>
      <vt:lpstr>GenericSuite Core - Scripts</vt:lpstr>
      <vt:lpstr>GenericSuite AI</vt:lpstr>
      <vt:lpstr>GenericSuite AI (2)</vt:lpstr>
      <vt:lpstr>GenericSuite AI (2)</vt:lpstr>
      <vt:lpstr>¿Cómo funciona GenericSuite?</vt:lpstr>
      <vt:lpstr>Documentación</vt:lpstr>
      <vt:lpstr>Demostración de funcionalidades clave</vt:lpstr>
      <vt:lpstr>[ Login Personalizado ]</vt:lpstr>
      <vt:lpstr>[ Página Principal Usuario Administrador ]</vt:lpstr>
      <vt:lpstr>[ Página Principal Usuario Normal ]</vt:lpstr>
      <vt:lpstr>[ Editor CRUD Parámetros Generales ]</vt:lpstr>
      <vt:lpstr>[ Editor CRUD – Ingredientes (Índice) ]</vt:lpstr>
      <vt:lpstr>[ Editor CRUD – Ingredientes (Forma Datos) ]</vt:lpstr>
      <vt:lpstr>Editor CRUD – Ingredientes</vt:lpstr>
      <vt:lpstr>[ Editor CRUD - Comidas Diarias (Índice) ]</vt:lpstr>
      <vt:lpstr>Editor CRUD - Comidas Diarias</vt:lpstr>
      <vt:lpstr>Editor Perfil de Usuario</vt:lpstr>
      <vt:lpstr>Editor Perfil Usuario</vt:lpstr>
      <vt:lpstr>Configuración Tablas y Editor CRUD</vt:lpstr>
      <vt:lpstr>Configuración de Menús</vt:lpstr>
      <vt:lpstr>Configuración de Endpoints</vt:lpstr>
      <vt:lpstr>[ Asistente de IA ]</vt:lpstr>
      <vt:lpstr>[ Asistente IA – Reconocimiento de Imagen ]</vt:lpstr>
      <vt:lpstr>[ Asistente IA – Reconocimiento de Imagen ]</vt:lpstr>
      <vt:lpstr>[ Asistente IA – Captura de Imagen con Cámara ]</vt:lpstr>
      <vt:lpstr>[ Asistente IA - Toma de Foto y Reconocimiento ]</vt:lpstr>
      <vt:lpstr>[ Asistente IA - Generador de Imágenes ]</vt:lpstr>
      <vt:lpstr>[ Asistente IA – Generador de Código ]</vt:lpstr>
      <vt:lpstr>[ Asistente de IA – RAG + Funciones GPT ]</vt:lpstr>
      <vt:lpstr>PowerPoint Presentation</vt:lpstr>
      <vt:lpstr>PowerPoint Presentation</vt:lpstr>
      <vt:lpstr>[ Ejecución del Backend en el entorno local ]</vt:lpstr>
      <vt:lpstr>PowerPoint Presentation</vt:lpstr>
      <vt:lpstr>[ Generando las definiciones SAM de DynamoDB a partir de los archivos de configuración JSON ]</vt:lpstr>
      <vt:lpstr>Herramientas utilizadas</vt:lpstr>
      <vt:lpstr>Dedicación</vt:lpstr>
      <vt:lpstr>Compromiso</vt:lpstr>
      <vt:lpstr>Conclusiones</vt:lpstr>
      <vt:lpstr>Preguntas y Respuestas</vt:lpstr>
      <vt:lpstr>Contacto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J. Ramirez</dc:creator>
  <cp:lastModifiedBy>tomkat_cr</cp:lastModifiedBy>
  <cp:revision>38</cp:revision>
  <cp:lastPrinted>2024-05-22T14:45:07Z</cp:lastPrinted>
  <dcterms:created xsi:type="dcterms:W3CDTF">2024-05-21T12:26:16Z</dcterms:created>
  <dcterms:modified xsi:type="dcterms:W3CDTF">2024-06-02T11:27:43Z</dcterms:modified>
</cp:coreProperties>
</file>